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15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34.jpg" ContentType="image/jpe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image51.jpg" ContentType="image/jpeg"/>
  <Override PartName="/ppt/notesSlides/notesSlide38.xml" ContentType="application/vnd.openxmlformats-officedocument.presentationml.notesSlide+xml"/>
  <Override PartName="/ppt/media/image52.jpg" ContentType="image/jpeg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476" r:id="rId2"/>
    <p:sldId id="477" r:id="rId3"/>
    <p:sldId id="393" r:id="rId4"/>
    <p:sldId id="478" r:id="rId5"/>
    <p:sldId id="479" r:id="rId6"/>
    <p:sldId id="480" r:id="rId7"/>
    <p:sldId id="507" r:id="rId8"/>
    <p:sldId id="442" r:id="rId9"/>
    <p:sldId id="508" r:id="rId10"/>
    <p:sldId id="509" r:id="rId11"/>
    <p:sldId id="481" r:id="rId12"/>
    <p:sldId id="482" r:id="rId13"/>
    <p:sldId id="483" r:id="rId14"/>
    <p:sldId id="313" r:id="rId15"/>
    <p:sldId id="379" r:id="rId16"/>
    <p:sldId id="484" r:id="rId17"/>
    <p:sldId id="320" r:id="rId18"/>
    <p:sldId id="345" r:id="rId19"/>
    <p:sldId id="485" r:id="rId20"/>
    <p:sldId id="486" r:id="rId21"/>
    <p:sldId id="315" r:id="rId22"/>
    <p:sldId id="487" r:id="rId23"/>
    <p:sldId id="425" r:id="rId24"/>
    <p:sldId id="440" r:id="rId25"/>
    <p:sldId id="488" r:id="rId26"/>
    <p:sldId id="501" r:id="rId27"/>
    <p:sldId id="489" r:id="rId28"/>
    <p:sldId id="428" r:id="rId29"/>
    <p:sldId id="429" r:id="rId30"/>
    <p:sldId id="490" r:id="rId31"/>
    <p:sldId id="430" r:id="rId32"/>
    <p:sldId id="431" r:id="rId33"/>
    <p:sldId id="432" r:id="rId34"/>
    <p:sldId id="433" r:id="rId35"/>
    <p:sldId id="434" r:id="rId36"/>
    <p:sldId id="435" r:id="rId37"/>
    <p:sldId id="504" r:id="rId38"/>
    <p:sldId id="436" r:id="rId39"/>
    <p:sldId id="438" r:id="rId40"/>
    <p:sldId id="468" r:id="rId41"/>
    <p:sldId id="439" r:id="rId42"/>
    <p:sldId id="491" r:id="rId43"/>
    <p:sldId id="492" r:id="rId44"/>
    <p:sldId id="461" r:id="rId45"/>
    <p:sldId id="462" r:id="rId46"/>
    <p:sldId id="463" r:id="rId47"/>
    <p:sldId id="276" r:id="rId48"/>
    <p:sldId id="280" r:id="rId49"/>
    <p:sldId id="269" r:id="rId50"/>
    <p:sldId id="464" r:id="rId51"/>
    <p:sldId id="465" r:id="rId52"/>
    <p:sldId id="449" r:id="rId53"/>
    <p:sldId id="493" r:id="rId54"/>
    <p:sldId id="494" r:id="rId55"/>
    <p:sldId id="511" r:id="rId56"/>
    <p:sldId id="495" r:id="rId57"/>
    <p:sldId id="496" r:id="rId58"/>
    <p:sldId id="497" r:id="rId59"/>
    <p:sldId id="510" r:id="rId60"/>
    <p:sldId id="498" r:id="rId61"/>
    <p:sldId id="499" r:id="rId62"/>
    <p:sldId id="512" r:id="rId63"/>
    <p:sldId id="500" r:id="rId64"/>
    <p:sldId id="502" r:id="rId65"/>
    <p:sldId id="503" r:id="rId66"/>
    <p:sldId id="375" r:id="rId6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50" autoAdjust="0"/>
    <p:restoredTop sz="93666" autoAdjust="0"/>
  </p:normalViewPr>
  <p:slideViewPr>
    <p:cSldViewPr>
      <p:cViewPr varScale="1">
        <p:scale>
          <a:sx n="103" d="100"/>
          <a:sy n="103" d="100"/>
        </p:scale>
        <p:origin x="1026" y="10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240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1" d="100"/>
          <a:sy n="111" d="100"/>
        </p:scale>
        <p:origin x="181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CB9991-CD25-4C03-B305-F8A52F8ACEA2}" type="doc">
      <dgm:prSet loTypeId="urn:microsoft.com/office/officeart/2005/8/layout/cycle6" loCatId="relationship" qsTypeId="urn:microsoft.com/office/officeart/2005/8/quickstyle/simple2" qsCatId="simple" csTypeId="urn:microsoft.com/office/officeart/2005/8/colors/colorful3" csCatId="colorful" phldr="1"/>
      <dgm:spPr/>
    </dgm:pt>
    <dgm:pt modelId="{A1FBA480-609E-4464-BC8F-71737A6BF48E}">
      <dgm:prSet phldrT="[Text]" custT="1"/>
      <dgm:spPr/>
      <dgm:t>
        <a:bodyPr/>
        <a:lstStyle/>
        <a:p>
          <a:r>
            <a:rPr lang="en-US" sz="2300" dirty="0">
              <a:latin typeface="Georgia" panose="02040502050405020303" pitchFamily="18" charset="0"/>
            </a:rPr>
            <a:t>Increased visibility</a:t>
          </a:r>
        </a:p>
      </dgm:t>
    </dgm:pt>
    <dgm:pt modelId="{BCB2E022-DBA2-4B25-AA51-0B15349629A4}" type="parTrans" cxnId="{78F7298E-88B8-4771-8FE6-61C24A651C41}">
      <dgm:prSet/>
      <dgm:spPr/>
      <dgm:t>
        <a:bodyPr/>
        <a:lstStyle/>
        <a:p>
          <a:endParaRPr lang="en-US"/>
        </a:p>
      </dgm:t>
    </dgm:pt>
    <dgm:pt modelId="{67CAA7A7-173A-4931-9398-BC2912CE731F}" type="sibTrans" cxnId="{78F7298E-88B8-4771-8FE6-61C24A651C41}">
      <dgm:prSet/>
      <dgm:spPr/>
      <dgm:t>
        <a:bodyPr/>
        <a:lstStyle/>
        <a:p>
          <a:endParaRPr lang="en-US"/>
        </a:p>
      </dgm:t>
    </dgm:pt>
    <dgm:pt modelId="{33651DC3-92D0-4304-98AC-78195B9A1C6F}">
      <dgm:prSet phldrT="[Text]" custT="1"/>
      <dgm:spPr/>
      <dgm:t>
        <a:bodyPr/>
        <a:lstStyle/>
        <a:p>
          <a:r>
            <a:rPr lang="en-US" sz="2300" dirty="0">
              <a:latin typeface="Georgia" panose="02040502050405020303" pitchFamily="18" charset="0"/>
            </a:rPr>
            <a:t>Increased membership and contributions</a:t>
          </a:r>
        </a:p>
      </dgm:t>
    </dgm:pt>
    <dgm:pt modelId="{6F13065E-E975-4B5F-8007-662CEAD42CF7}" type="parTrans" cxnId="{CCD12694-9709-4BF0-9F9D-ED05C8C85812}">
      <dgm:prSet/>
      <dgm:spPr/>
      <dgm:t>
        <a:bodyPr/>
        <a:lstStyle/>
        <a:p>
          <a:endParaRPr lang="en-US"/>
        </a:p>
      </dgm:t>
    </dgm:pt>
    <dgm:pt modelId="{D9BF1E63-B3FA-4C5E-AFD2-5956034832B9}" type="sibTrans" cxnId="{CCD12694-9709-4BF0-9F9D-ED05C8C85812}">
      <dgm:prSet/>
      <dgm:spPr/>
      <dgm:t>
        <a:bodyPr/>
        <a:lstStyle/>
        <a:p>
          <a:endParaRPr lang="en-US"/>
        </a:p>
      </dgm:t>
    </dgm:pt>
    <dgm:pt modelId="{B5595649-1330-45C8-8423-707F512E2E6D}">
      <dgm:prSet phldrT="[Text]" custT="1"/>
      <dgm:spPr/>
      <dgm:t>
        <a:bodyPr/>
        <a:lstStyle/>
        <a:p>
          <a:r>
            <a:rPr lang="en-US" sz="2300" dirty="0">
              <a:latin typeface="Georgia" panose="02040502050405020303" pitchFamily="18" charset="0"/>
            </a:rPr>
            <a:t>Engaged members</a:t>
          </a:r>
        </a:p>
      </dgm:t>
    </dgm:pt>
    <dgm:pt modelId="{5BEB027F-F327-420D-9C84-0BED9A66B7CA}" type="parTrans" cxnId="{298147E2-255B-45D4-BFD2-28D41C3EE524}">
      <dgm:prSet/>
      <dgm:spPr/>
      <dgm:t>
        <a:bodyPr/>
        <a:lstStyle/>
        <a:p>
          <a:endParaRPr lang="en-US"/>
        </a:p>
      </dgm:t>
    </dgm:pt>
    <dgm:pt modelId="{0EE3D510-3F1F-49D3-BEB5-090AAADAAC83}" type="sibTrans" cxnId="{298147E2-255B-45D4-BFD2-28D41C3EE524}">
      <dgm:prSet/>
      <dgm:spPr/>
      <dgm:t>
        <a:bodyPr/>
        <a:lstStyle/>
        <a:p>
          <a:endParaRPr lang="en-US"/>
        </a:p>
      </dgm:t>
    </dgm:pt>
    <dgm:pt modelId="{C6A41EDC-DDD7-4A90-9393-50D9C4EF2478}">
      <dgm:prSet phldrT="[Text]" custT="1"/>
      <dgm:spPr/>
      <dgm:t>
        <a:bodyPr/>
        <a:lstStyle/>
        <a:p>
          <a:r>
            <a:rPr lang="en-US" sz="2300" dirty="0">
              <a:latin typeface="Georgia" panose="02040502050405020303" pitchFamily="18" charset="0"/>
            </a:rPr>
            <a:t>Partnerships and support for local projects</a:t>
          </a:r>
        </a:p>
      </dgm:t>
    </dgm:pt>
    <dgm:pt modelId="{2A0DCA95-2B36-4C58-81F8-005DA2F54937}" type="parTrans" cxnId="{10BCF8C9-65C5-402B-A9C3-8954AE6A0201}">
      <dgm:prSet/>
      <dgm:spPr/>
      <dgm:t>
        <a:bodyPr/>
        <a:lstStyle/>
        <a:p>
          <a:endParaRPr lang="en-US"/>
        </a:p>
      </dgm:t>
    </dgm:pt>
    <dgm:pt modelId="{98C7FC3C-2A7D-4E26-B84F-A0E183523EA2}" type="sibTrans" cxnId="{10BCF8C9-65C5-402B-A9C3-8954AE6A0201}">
      <dgm:prSet/>
      <dgm:spPr/>
      <dgm:t>
        <a:bodyPr/>
        <a:lstStyle/>
        <a:p>
          <a:endParaRPr lang="en-US"/>
        </a:p>
      </dgm:t>
    </dgm:pt>
    <dgm:pt modelId="{D15BF95B-315B-4380-98DA-ABA66358FB81}" type="pres">
      <dgm:prSet presAssocID="{23CB9991-CD25-4C03-B305-F8A52F8ACEA2}" presName="cycle" presStyleCnt="0">
        <dgm:presLayoutVars>
          <dgm:dir/>
          <dgm:resizeHandles val="exact"/>
        </dgm:presLayoutVars>
      </dgm:prSet>
      <dgm:spPr/>
    </dgm:pt>
    <dgm:pt modelId="{17FE89E1-088A-471D-8BEF-7B3D1E8491F5}" type="pres">
      <dgm:prSet presAssocID="{A1FBA480-609E-4464-BC8F-71737A6BF48E}" presName="node" presStyleLbl="node1" presStyleIdx="0" presStyleCnt="4" custScaleX="109927" custScaleY="110901">
        <dgm:presLayoutVars>
          <dgm:bulletEnabled val="1"/>
        </dgm:presLayoutVars>
      </dgm:prSet>
      <dgm:spPr/>
    </dgm:pt>
    <dgm:pt modelId="{4B660B7E-8DFE-4D50-B73D-63B5397E57AA}" type="pres">
      <dgm:prSet presAssocID="{A1FBA480-609E-4464-BC8F-71737A6BF48E}" presName="spNode" presStyleCnt="0"/>
      <dgm:spPr/>
    </dgm:pt>
    <dgm:pt modelId="{2A79E231-5C28-4909-AEC9-39F8A6F595CA}" type="pres">
      <dgm:prSet presAssocID="{67CAA7A7-173A-4931-9398-BC2912CE731F}" presName="sibTrans" presStyleLbl="sibTrans1D1" presStyleIdx="0" presStyleCnt="4"/>
      <dgm:spPr/>
    </dgm:pt>
    <dgm:pt modelId="{0E0A6CD4-E4A7-4453-AF46-B69D75C5B25D}" type="pres">
      <dgm:prSet presAssocID="{33651DC3-92D0-4304-98AC-78195B9A1C6F}" presName="node" presStyleLbl="node1" presStyleIdx="1" presStyleCnt="4" custScaleX="116964" custScaleY="117848">
        <dgm:presLayoutVars>
          <dgm:bulletEnabled val="1"/>
        </dgm:presLayoutVars>
      </dgm:prSet>
      <dgm:spPr/>
    </dgm:pt>
    <dgm:pt modelId="{C5734D81-F5C6-461A-A3D6-2C894CC2395B}" type="pres">
      <dgm:prSet presAssocID="{33651DC3-92D0-4304-98AC-78195B9A1C6F}" presName="spNode" presStyleCnt="0"/>
      <dgm:spPr/>
    </dgm:pt>
    <dgm:pt modelId="{F6E7003B-87A3-4369-A7D4-D48FAC441D8A}" type="pres">
      <dgm:prSet presAssocID="{D9BF1E63-B3FA-4C5E-AFD2-5956034832B9}" presName="sibTrans" presStyleLbl="sibTrans1D1" presStyleIdx="1" presStyleCnt="4"/>
      <dgm:spPr/>
    </dgm:pt>
    <dgm:pt modelId="{8287E400-2545-42BE-B186-7EC41D77FB02}" type="pres">
      <dgm:prSet presAssocID="{C6A41EDC-DDD7-4A90-9393-50D9C4EF2478}" presName="node" presStyleLbl="node1" presStyleIdx="2" presStyleCnt="4" custScaleX="124619" custScaleY="109442">
        <dgm:presLayoutVars>
          <dgm:bulletEnabled val="1"/>
        </dgm:presLayoutVars>
      </dgm:prSet>
      <dgm:spPr/>
    </dgm:pt>
    <dgm:pt modelId="{BD2D7DF5-662D-483B-B52C-E2E5F8CBF44D}" type="pres">
      <dgm:prSet presAssocID="{C6A41EDC-DDD7-4A90-9393-50D9C4EF2478}" presName="spNode" presStyleCnt="0"/>
      <dgm:spPr/>
    </dgm:pt>
    <dgm:pt modelId="{2DB810D5-9D65-4632-A002-BDF5952E0119}" type="pres">
      <dgm:prSet presAssocID="{98C7FC3C-2A7D-4E26-B84F-A0E183523EA2}" presName="sibTrans" presStyleLbl="sibTrans1D1" presStyleIdx="2" presStyleCnt="4"/>
      <dgm:spPr/>
    </dgm:pt>
    <dgm:pt modelId="{26F3654C-9FEE-4680-BA6E-77CD4D83568F}" type="pres">
      <dgm:prSet presAssocID="{B5595649-1330-45C8-8423-707F512E2E6D}" presName="node" presStyleLbl="node1" presStyleIdx="3" presStyleCnt="4" custScaleX="120238" custScaleY="120919">
        <dgm:presLayoutVars>
          <dgm:bulletEnabled val="1"/>
        </dgm:presLayoutVars>
      </dgm:prSet>
      <dgm:spPr/>
    </dgm:pt>
    <dgm:pt modelId="{354EF150-4A5D-4E9A-BB39-0BB225C49565}" type="pres">
      <dgm:prSet presAssocID="{B5595649-1330-45C8-8423-707F512E2E6D}" presName="spNode" presStyleCnt="0"/>
      <dgm:spPr/>
    </dgm:pt>
    <dgm:pt modelId="{4EB005CE-D494-47D2-9ED1-0B838BF4C827}" type="pres">
      <dgm:prSet presAssocID="{0EE3D510-3F1F-49D3-BEB5-090AAADAAC83}" presName="sibTrans" presStyleLbl="sibTrans1D1" presStyleIdx="3" presStyleCnt="4"/>
      <dgm:spPr/>
    </dgm:pt>
  </dgm:ptLst>
  <dgm:cxnLst>
    <dgm:cxn modelId="{8E722E30-4894-4E38-8DD5-09CE96A1B3EC}" type="presOf" srcId="{0EE3D510-3F1F-49D3-BEB5-090AAADAAC83}" destId="{4EB005CE-D494-47D2-9ED1-0B838BF4C827}" srcOrd="0" destOrd="0" presId="urn:microsoft.com/office/officeart/2005/8/layout/cycle6"/>
    <dgm:cxn modelId="{C425D436-434F-4CDE-8A99-E09CBA3AA06E}" type="presOf" srcId="{98C7FC3C-2A7D-4E26-B84F-A0E183523EA2}" destId="{2DB810D5-9D65-4632-A002-BDF5952E0119}" srcOrd="0" destOrd="0" presId="urn:microsoft.com/office/officeart/2005/8/layout/cycle6"/>
    <dgm:cxn modelId="{55DC493C-B926-466D-AE33-725320559D0E}" type="presOf" srcId="{33651DC3-92D0-4304-98AC-78195B9A1C6F}" destId="{0E0A6CD4-E4A7-4453-AF46-B69D75C5B25D}" srcOrd="0" destOrd="0" presId="urn:microsoft.com/office/officeart/2005/8/layout/cycle6"/>
    <dgm:cxn modelId="{78F7298E-88B8-4771-8FE6-61C24A651C41}" srcId="{23CB9991-CD25-4C03-B305-F8A52F8ACEA2}" destId="{A1FBA480-609E-4464-BC8F-71737A6BF48E}" srcOrd="0" destOrd="0" parTransId="{BCB2E022-DBA2-4B25-AA51-0B15349629A4}" sibTransId="{67CAA7A7-173A-4931-9398-BC2912CE731F}"/>
    <dgm:cxn modelId="{AD4A7092-71FA-47A8-945D-70A33DE740D2}" type="presOf" srcId="{D9BF1E63-B3FA-4C5E-AFD2-5956034832B9}" destId="{F6E7003B-87A3-4369-A7D4-D48FAC441D8A}" srcOrd="0" destOrd="0" presId="urn:microsoft.com/office/officeart/2005/8/layout/cycle6"/>
    <dgm:cxn modelId="{CCD12694-9709-4BF0-9F9D-ED05C8C85812}" srcId="{23CB9991-CD25-4C03-B305-F8A52F8ACEA2}" destId="{33651DC3-92D0-4304-98AC-78195B9A1C6F}" srcOrd="1" destOrd="0" parTransId="{6F13065E-E975-4B5F-8007-662CEAD42CF7}" sibTransId="{D9BF1E63-B3FA-4C5E-AFD2-5956034832B9}"/>
    <dgm:cxn modelId="{DCBC6F99-F759-4142-B703-CDD0291C33F8}" type="presOf" srcId="{67CAA7A7-173A-4931-9398-BC2912CE731F}" destId="{2A79E231-5C28-4909-AEC9-39F8A6F595CA}" srcOrd="0" destOrd="0" presId="urn:microsoft.com/office/officeart/2005/8/layout/cycle6"/>
    <dgm:cxn modelId="{10BCF8C9-65C5-402B-A9C3-8954AE6A0201}" srcId="{23CB9991-CD25-4C03-B305-F8A52F8ACEA2}" destId="{C6A41EDC-DDD7-4A90-9393-50D9C4EF2478}" srcOrd="2" destOrd="0" parTransId="{2A0DCA95-2B36-4C58-81F8-005DA2F54937}" sibTransId="{98C7FC3C-2A7D-4E26-B84F-A0E183523EA2}"/>
    <dgm:cxn modelId="{974B39D2-AEB7-479E-BF6A-EFDB1CAF071C}" type="presOf" srcId="{B5595649-1330-45C8-8423-707F512E2E6D}" destId="{26F3654C-9FEE-4680-BA6E-77CD4D83568F}" srcOrd="0" destOrd="0" presId="urn:microsoft.com/office/officeart/2005/8/layout/cycle6"/>
    <dgm:cxn modelId="{2FBE8CD2-66F2-4B70-961F-9A25B2D6F8EF}" type="presOf" srcId="{C6A41EDC-DDD7-4A90-9393-50D9C4EF2478}" destId="{8287E400-2545-42BE-B186-7EC41D77FB02}" srcOrd="0" destOrd="0" presId="urn:microsoft.com/office/officeart/2005/8/layout/cycle6"/>
    <dgm:cxn modelId="{298147E2-255B-45D4-BFD2-28D41C3EE524}" srcId="{23CB9991-CD25-4C03-B305-F8A52F8ACEA2}" destId="{B5595649-1330-45C8-8423-707F512E2E6D}" srcOrd="3" destOrd="0" parTransId="{5BEB027F-F327-420D-9C84-0BED9A66B7CA}" sibTransId="{0EE3D510-3F1F-49D3-BEB5-090AAADAAC83}"/>
    <dgm:cxn modelId="{09AD4CEA-1310-45A8-AE9B-28BC48F861F4}" type="presOf" srcId="{23CB9991-CD25-4C03-B305-F8A52F8ACEA2}" destId="{D15BF95B-315B-4380-98DA-ABA66358FB81}" srcOrd="0" destOrd="0" presId="urn:microsoft.com/office/officeart/2005/8/layout/cycle6"/>
    <dgm:cxn modelId="{69B080F0-9567-4524-A9C5-291D0A18C7AD}" type="presOf" srcId="{A1FBA480-609E-4464-BC8F-71737A6BF48E}" destId="{17FE89E1-088A-471D-8BEF-7B3D1E8491F5}" srcOrd="0" destOrd="0" presId="urn:microsoft.com/office/officeart/2005/8/layout/cycle6"/>
    <dgm:cxn modelId="{5E0B947D-4183-4346-8B0D-7CB5F9EAE6E2}" type="presParOf" srcId="{D15BF95B-315B-4380-98DA-ABA66358FB81}" destId="{17FE89E1-088A-471D-8BEF-7B3D1E8491F5}" srcOrd="0" destOrd="0" presId="urn:microsoft.com/office/officeart/2005/8/layout/cycle6"/>
    <dgm:cxn modelId="{8AC67A71-DFDF-47E2-8290-3133633D41D0}" type="presParOf" srcId="{D15BF95B-315B-4380-98DA-ABA66358FB81}" destId="{4B660B7E-8DFE-4D50-B73D-63B5397E57AA}" srcOrd="1" destOrd="0" presId="urn:microsoft.com/office/officeart/2005/8/layout/cycle6"/>
    <dgm:cxn modelId="{05F0D9BF-D774-45AE-8B35-7AA35B0A589C}" type="presParOf" srcId="{D15BF95B-315B-4380-98DA-ABA66358FB81}" destId="{2A79E231-5C28-4909-AEC9-39F8A6F595CA}" srcOrd="2" destOrd="0" presId="urn:microsoft.com/office/officeart/2005/8/layout/cycle6"/>
    <dgm:cxn modelId="{87FB7042-8CCA-4DFC-9C46-10C45285E9B6}" type="presParOf" srcId="{D15BF95B-315B-4380-98DA-ABA66358FB81}" destId="{0E0A6CD4-E4A7-4453-AF46-B69D75C5B25D}" srcOrd="3" destOrd="0" presId="urn:microsoft.com/office/officeart/2005/8/layout/cycle6"/>
    <dgm:cxn modelId="{50BDA0CE-519B-428D-83AF-D418FE950B01}" type="presParOf" srcId="{D15BF95B-315B-4380-98DA-ABA66358FB81}" destId="{C5734D81-F5C6-461A-A3D6-2C894CC2395B}" srcOrd="4" destOrd="0" presId="urn:microsoft.com/office/officeart/2005/8/layout/cycle6"/>
    <dgm:cxn modelId="{04C129EC-9187-412D-92AB-2C9125ECC1F4}" type="presParOf" srcId="{D15BF95B-315B-4380-98DA-ABA66358FB81}" destId="{F6E7003B-87A3-4369-A7D4-D48FAC441D8A}" srcOrd="5" destOrd="0" presId="urn:microsoft.com/office/officeart/2005/8/layout/cycle6"/>
    <dgm:cxn modelId="{638C439D-8980-4646-A15E-9EEBA9A361E6}" type="presParOf" srcId="{D15BF95B-315B-4380-98DA-ABA66358FB81}" destId="{8287E400-2545-42BE-B186-7EC41D77FB02}" srcOrd="6" destOrd="0" presId="urn:microsoft.com/office/officeart/2005/8/layout/cycle6"/>
    <dgm:cxn modelId="{7E0B0D2F-440E-4803-B4EE-16890581AAFB}" type="presParOf" srcId="{D15BF95B-315B-4380-98DA-ABA66358FB81}" destId="{BD2D7DF5-662D-483B-B52C-E2E5F8CBF44D}" srcOrd="7" destOrd="0" presId="urn:microsoft.com/office/officeart/2005/8/layout/cycle6"/>
    <dgm:cxn modelId="{3FF03C22-5A23-412C-99C4-B035FDBE5825}" type="presParOf" srcId="{D15BF95B-315B-4380-98DA-ABA66358FB81}" destId="{2DB810D5-9D65-4632-A002-BDF5952E0119}" srcOrd="8" destOrd="0" presId="urn:microsoft.com/office/officeart/2005/8/layout/cycle6"/>
    <dgm:cxn modelId="{6FE8F933-06E3-4F52-8FBF-ABF39DD56D68}" type="presParOf" srcId="{D15BF95B-315B-4380-98DA-ABA66358FB81}" destId="{26F3654C-9FEE-4680-BA6E-77CD4D83568F}" srcOrd="9" destOrd="0" presId="urn:microsoft.com/office/officeart/2005/8/layout/cycle6"/>
    <dgm:cxn modelId="{B17CF21F-A20B-4C73-BA67-EE361DFC4B6B}" type="presParOf" srcId="{D15BF95B-315B-4380-98DA-ABA66358FB81}" destId="{354EF150-4A5D-4E9A-BB39-0BB225C49565}" srcOrd="10" destOrd="0" presId="urn:microsoft.com/office/officeart/2005/8/layout/cycle6"/>
    <dgm:cxn modelId="{23A7581B-94A4-4840-9F9D-2C7ECDB67C87}" type="presParOf" srcId="{D15BF95B-315B-4380-98DA-ABA66358FB81}" destId="{4EB005CE-D494-47D2-9ED1-0B838BF4C827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FE89E1-088A-471D-8BEF-7B3D1E8491F5}">
      <dsp:nvSpPr>
        <dsp:cNvPr id="0" name=""/>
        <dsp:cNvSpPr/>
      </dsp:nvSpPr>
      <dsp:spPr>
        <a:xfrm>
          <a:off x="3081483" y="-56247"/>
          <a:ext cx="1933500" cy="12679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Georgia" panose="02040502050405020303" pitchFamily="18" charset="0"/>
            </a:rPr>
            <a:t>Increased visibility</a:t>
          </a:r>
        </a:p>
      </dsp:txBody>
      <dsp:txXfrm>
        <a:off x="3143377" y="5647"/>
        <a:ext cx="1809712" cy="1144122"/>
      </dsp:txXfrm>
    </dsp:sp>
    <dsp:sp modelId="{2A79E231-5C28-4909-AEC9-39F8A6F595CA}">
      <dsp:nvSpPr>
        <dsp:cNvPr id="0" name=""/>
        <dsp:cNvSpPr/>
      </dsp:nvSpPr>
      <dsp:spPr>
        <a:xfrm>
          <a:off x="2159300" y="577707"/>
          <a:ext cx="3777867" cy="3777867"/>
        </a:xfrm>
        <a:custGeom>
          <a:avLst/>
          <a:gdLst/>
          <a:ahLst/>
          <a:cxnLst/>
          <a:rect l="0" t="0" r="0" b="0"/>
          <a:pathLst>
            <a:path>
              <a:moveTo>
                <a:pt x="2866315" y="272519"/>
              </a:moveTo>
              <a:arcTo wR="1888933" hR="1888933" stAng="18069583" swAng="2254214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A6CD4-E4A7-4453-AF46-B69D75C5B25D}">
      <dsp:nvSpPr>
        <dsp:cNvPr id="0" name=""/>
        <dsp:cNvSpPr/>
      </dsp:nvSpPr>
      <dsp:spPr>
        <a:xfrm>
          <a:off x="4908530" y="1792973"/>
          <a:ext cx="2057273" cy="1347334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Georgia" panose="02040502050405020303" pitchFamily="18" charset="0"/>
            </a:rPr>
            <a:t>Increased membership and contributions</a:t>
          </a:r>
        </a:p>
      </dsp:txBody>
      <dsp:txXfrm>
        <a:off x="4974301" y="1858744"/>
        <a:ext cx="1925731" cy="1215792"/>
      </dsp:txXfrm>
    </dsp:sp>
    <dsp:sp modelId="{F6E7003B-87A3-4369-A7D4-D48FAC441D8A}">
      <dsp:nvSpPr>
        <dsp:cNvPr id="0" name=""/>
        <dsp:cNvSpPr/>
      </dsp:nvSpPr>
      <dsp:spPr>
        <a:xfrm>
          <a:off x="2159300" y="577707"/>
          <a:ext cx="3777867" cy="3777867"/>
        </a:xfrm>
        <a:custGeom>
          <a:avLst/>
          <a:gdLst/>
          <a:ahLst/>
          <a:cxnLst/>
          <a:rect l="0" t="0" r="0" b="0"/>
          <a:pathLst>
            <a:path>
              <a:moveTo>
                <a:pt x="3649726" y="2572803"/>
              </a:moveTo>
              <a:arcTo wR="1888933" hR="1888933" stAng="1273532" swAng="1978697"/>
            </a:path>
          </a:pathLst>
        </a:custGeom>
        <a:noFill/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87E400-2545-42BE-B186-7EC41D77FB02}">
      <dsp:nvSpPr>
        <dsp:cNvPr id="0" name=""/>
        <dsp:cNvSpPr/>
      </dsp:nvSpPr>
      <dsp:spPr>
        <a:xfrm>
          <a:off x="2952275" y="3729959"/>
          <a:ext cx="2191917" cy="1251230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Georgia" panose="02040502050405020303" pitchFamily="18" charset="0"/>
            </a:rPr>
            <a:t>Partnerships and support for local projects</a:t>
          </a:r>
        </a:p>
      </dsp:txBody>
      <dsp:txXfrm>
        <a:off x="3013355" y="3791039"/>
        <a:ext cx="2069757" cy="1129070"/>
      </dsp:txXfrm>
    </dsp:sp>
    <dsp:sp modelId="{2DB810D5-9D65-4632-A002-BDF5952E0119}">
      <dsp:nvSpPr>
        <dsp:cNvPr id="0" name=""/>
        <dsp:cNvSpPr/>
      </dsp:nvSpPr>
      <dsp:spPr>
        <a:xfrm>
          <a:off x="2159300" y="577707"/>
          <a:ext cx="3777867" cy="3777867"/>
        </a:xfrm>
        <a:custGeom>
          <a:avLst/>
          <a:gdLst/>
          <a:ahLst/>
          <a:cxnLst/>
          <a:rect l="0" t="0" r="0" b="0"/>
          <a:pathLst>
            <a:path>
              <a:moveTo>
                <a:pt x="784235" y="3421158"/>
              </a:moveTo>
              <a:arcTo wR="1888933" hR="1888933" stAng="7547443" swAng="1945089"/>
            </a:path>
          </a:pathLst>
        </a:custGeom>
        <a:noFill/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F3654C-9FEE-4680-BA6E-77CD4D83568F}">
      <dsp:nvSpPr>
        <dsp:cNvPr id="0" name=""/>
        <dsp:cNvSpPr/>
      </dsp:nvSpPr>
      <dsp:spPr>
        <a:xfrm>
          <a:off x="1101870" y="1775418"/>
          <a:ext cx="2114860" cy="1382444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Georgia" panose="02040502050405020303" pitchFamily="18" charset="0"/>
            </a:rPr>
            <a:t>Engaged members</a:t>
          </a:r>
        </a:p>
      </dsp:txBody>
      <dsp:txXfrm>
        <a:off x="1169355" y="1842903"/>
        <a:ext cx="1979890" cy="1247474"/>
      </dsp:txXfrm>
    </dsp:sp>
    <dsp:sp modelId="{4EB005CE-D494-47D2-9ED1-0B838BF4C827}">
      <dsp:nvSpPr>
        <dsp:cNvPr id="0" name=""/>
        <dsp:cNvSpPr/>
      </dsp:nvSpPr>
      <dsp:spPr>
        <a:xfrm>
          <a:off x="2159300" y="577707"/>
          <a:ext cx="3777867" cy="3777867"/>
        </a:xfrm>
        <a:custGeom>
          <a:avLst/>
          <a:gdLst/>
          <a:ahLst/>
          <a:cxnLst/>
          <a:rect l="0" t="0" r="0" b="0"/>
          <a:pathLst>
            <a:path>
              <a:moveTo>
                <a:pt x="135523" y="1186351"/>
              </a:moveTo>
              <a:arcTo wR="1888933" hR="1888933" stAng="12110143" swAng="2220599"/>
            </a:path>
          </a:pathLst>
        </a:custGeom>
        <a:noFill/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35E46-A930-4657-A99B-F38569527102}" type="datetimeFigureOut">
              <a:rPr lang="en-US" smtClean="0"/>
              <a:t>1/17/2021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64A8A-52E6-4B54-8E20-62137ABFE3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104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35.png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317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282"/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511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40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3276600"/>
            <a:ext cx="7315200" cy="3086100"/>
          </a:xfrm>
        </p:spPr>
        <p:txBody>
          <a:bodyPr/>
          <a:lstStyle/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67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142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510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5937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CBA846A-B923-459C-8C0E-4D63641810BA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2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454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00" y="3505200"/>
            <a:ext cx="5867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All of this material will change after your International assembly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alibri" pitchFamily="34" charset="0"/>
              </a:rPr>
              <a:t>Dick-The </a:t>
            </a:r>
            <a:r>
              <a:rPr lang="en-US" altLang="en-US" b="1" dirty="0" err="1">
                <a:solidFill>
                  <a:srgbClr val="FF0000"/>
                </a:solidFill>
                <a:latin typeface="Calibri" pitchFamily="34" charset="0"/>
              </a:rPr>
              <a:t>PrePets</a:t>
            </a:r>
            <a:r>
              <a:rPr lang="en-US" altLang="en-US" b="1" dirty="0">
                <a:solidFill>
                  <a:srgbClr val="FF0000"/>
                </a:solidFill>
                <a:latin typeface="Calibri" pitchFamily="34" charset="0"/>
              </a:rPr>
              <a:t> training will be done before IA, so this comment does not apply.</a:t>
            </a:r>
          </a:p>
          <a:p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04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78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568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00" y="3810000"/>
            <a:ext cx="579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All of this material will change after your International assembly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alibri" pitchFamily="34" charset="0"/>
              </a:rPr>
              <a:t>Dick-The </a:t>
            </a:r>
            <a:r>
              <a:rPr lang="en-US" altLang="en-US" b="1" dirty="0" err="1">
                <a:solidFill>
                  <a:srgbClr val="FF0000"/>
                </a:solidFill>
                <a:latin typeface="Calibri" pitchFamily="34" charset="0"/>
              </a:rPr>
              <a:t>PrePets</a:t>
            </a:r>
            <a:r>
              <a:rPr lang="en-US" altLang="en-US" b="1" dirty="0">
                <a:solidFill>
                  <a:srgbClr val="FF0000"/>
                </a:solidFill>
                <a:latin typeface="Calibri" pitchFamily="34" charset="0"/>
              </a:rPr>
              <a:t> training will be done before IA, so this comment does not apply.</a:t>
            </a:r>
          </a:p>
          <a:p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2271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188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13576"/>
            <a:fld id="{C3977BBF-DA31-441E-BF14-6C418DC09B0B}" type="slidenum">
              <a:rPr lang="en-US" altLang="en-US" smtClean="0">
                <a:latin typeface="Times New Roman" pitchFamily="18" charset="0"/>
              </a:rPr>
              <a:pPr defTabSz="913576"/>
              <a:t>23</a:t>
            </a:fld>
            <a:endParaRPr lang="en-US" altLang="en-US" dirty="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0070C0"/>
              </a:solidFill>
            </a:endParaRPr>
          </a:p>
          <a:p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42" y="4145280"/>
            <a:ext cx="2107511" cy="2103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E174EA-6F60-4794-BA46-B30FEDE05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641" y="3733164"/>
            <a:ext cx="202882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221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282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55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28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55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28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55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6407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BA7B-A1E6-4841-9FBB-833A403CB03B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4375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2BA7B-A1E6-4841-9FBB-833A403CB03B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4083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1697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2280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238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3713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876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84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506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326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0835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4097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402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7692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0370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7650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1613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312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2654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4638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012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662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0045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435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0717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554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224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297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535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7673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2809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613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616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0027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2174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372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6841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92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78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itchFamily="34" charset="0"/>
              <a:ea typeface="ヒラギノ角ゴ Pro W3" charset="-128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11F0EC9-D76C-4616-A4D0-F22864868051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66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282" algn="l"/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359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64A8A-52E6-4B54-8E20-62137ABFE30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823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282"/>
            <a:endParaRPr lang="en-US" sz="1400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B0936-A299-40F2-A345-9E79BAA43F3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76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07390" y="1577317"/>
            <a:ext cx="3657600" cy="3672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20590" y="1577317"/>
            <a:ext cx="3437890" cy="4377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1/17/2021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1/17/2021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1/17/2021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757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1829" y="385495"/>
            <a:ext cx="7800340" cy="628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7545" y="1497106"/>
            <a:ext cx="7788908" cy="4601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1/17/2021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41665" y="6433620"/>
            <a:ext cx="207009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98989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my.rotary.org/en/learning-reference/about-rotary/strategic-plan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y.rotary.org/en/take-action/apply-grants/district-grants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dn5.dcbstatic.com/files/r/o/rotary_docebosaas_com/1597777200/Hnjw0sXwEDMoYoI8RTzHDw/scorm/f90c38c412a514b04ff53ee1c1b393c18cf15968/scormcontent/assets/YLi8dmK2hIjT3dUH_wZKlv0p4rXL89sIp-job-20-description-20-public-20-image-20-committee.pdf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brotary.org/" TargetMode="External"/><Relationship Id="rId3" Type="http://schemas.openxmlformats.org/officeDocument/2006/relationships/hyperlink" Target="https://brunswickmainerotary.org/" TargetMode="External"/><Relationship Id="rId7" Type="http://schemas.openxmlformats.org/officeDocument/2006/relationships/hyperlink" Target="https://www.newtonrotaryclub.com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outhingtonrotary.org/" TargetMode="External"/><Relationship Id="rId5" Type="http://schemas.openxmlformats.org/officeDocument/2006/relationships/hyperlink" Target="https://portal.clubrunner.ca/2944" TargetMode="External"/><Relationship Id="rId4" Type="http://schemas.openxmlformats.org/officeDocument/2006/relationships/hyperlink" Target="https://l.facebook.com/l.php?u=http://www.clubrunner.ca/Portal/Home.aspx?cid%3D1423%26fbclid%3DIwAR2bfHP6pGjIHRB9EFaTjZQY7txixhSFy-SorLtmuwjr324xK_xTlCGo3n0&amp;h=AT2tPqCKjS81tPQ6JhcYDAbYm-ifFbvGQDjumt_94JtFJjG4ckHgjEypybmN8_w64pyooQPOMoVqH6S94AvxAAGQEdsS_nkta_K1TjpFv5XICY1kwALU47aCBQUdZghkh_Xm8vVKFAwfi6-ItKE" TargetMode="External"/><Relationship Id="rId9" Type="http://schemas.openxmlformats.org/officeDocument/2006/relationships/hyperlink" Target="https://branfordrotary.org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brunswickmainerotary.org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urlingtonbreakfastrotarytaryclubofmheadharbor.org/" TargetMode="External"/><Relationship Id="rId5" Type="http://schemas.openxmlformats.org/officeDocument/2006/relationships/hyperlink" Target="https://rotaryclubofmheadharbor.org/" TargetMode="External"/><Relationship Id="rId4" Type="http://schemas.openxmlformats.org/officeDocument/2006/relationships/hyperlink" Target="https://l.facebook.com/l.php?u=http://www.clubrunner.ca/Portal/Home.aspx?cid%3D1423%26fbclid%3DIwAR2bfHP6pGjIHRB9EFaTjZQY7txixhSFy-SorLtmuwjr324xK_xTlCGo3n0&amp;h=AT2tPqCKjS81tPQ6JhcYDAbYm-ifFbvGQDjumt_94JtFJjG4ckHgjEypybmN8_w64pyooQPOMoVqH6S94AvxAAGQEdsS_nkta_K1TjpFv5XICY1kwALU47aCBQUdZghkh_Xm8vVKFAwfi6-ItKE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NashobaRotary" TargetMode="External"/><Relationship Id="rId3" Type="http://schemas.openxmlformats.org/officeDocument/2006/relationships/image" Target="../media/image65.png"/><Relationship Id="rId7" Type="http://schemas.openxmlformats.org/officeDocument/2006/relationships/hyperlink" Target="http://www.rotaryclubofavon-canton.org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MilfordNHRotary" TargetMode="External"/><Relationship Id="rId11" Type="http://schemas.openxmlformats.org/officeDocument/2006/relationships/hyperlink" Target="https://www.facebook.com/cheshire.rotary" TargetMode="External"/><Relationship Id="rId5" Type="http://schemas.openxmlformats.org/officeDocument/2006/relationships/hyperlink" Target="https://www.facebook.com/waterburyvtrotary" TargetMode="External"/><Relationship Id="rId10" Type="http://schemas.openxmlformats.org/officeDocument/2006/relationships/hyperlink" Target="https://www.facebook.com/Rotary-District-7950-737719759604375/settings/?tab=settings" TargetMode="External"/><Relationship Id="rId4" Type="http://schemas.openxmlformats.org/officeDocument/2006/relationships/hyperlink" Target="https://www.facebook.com/rotaryclubportlandmaine/" TargetMode="External"/><Relationship Id="rId9" Type="http://schemas.openxmlformats.org/officeDocument/2006/relationships/hyperlink" Target="https://www.facebook.com/WakefieldRotaryClub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bedfordrotary/" TargetMode="External"/><Relationship Id="rId5" Type="http://schemas.openxmlformats.org/officeDocument/2006/relationships/hyperlink" Target="https://www.facebook.com/RotaryNewton/?ref=settings" TargetMode="External"/><Relationship Id="rId4" Type="http://schemas.openxmlformats.org/officeDocument/2006/relationships/hyperlink" Target="https://www.facebook.com/waterburyvtrotar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bostonrotaract" TargetMode="External"/><Relationship Id="rId5" Type="http://schemas.openxmlformats.org/officeDocument/2006/relationships/hyperlink" Target="https://www.instagram.com/rotarysherbrooke/" TargetMode="External"/><Relationship Id="rId4" Type="http://schemas.openxmlformats.org/officeDocument/2006/relationships/hyperlink" Target="https://www.instagram.com/rocklandrotary6310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stagram.com/lynnfieldrotary" TargetMode="External"/><Relationship Id="rId4" Type="http://schemas.openxmlformats.org/officeDocument/2006/relationships/hyperlink" Target="https://www.instagram.com/readingmarotary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rotary/" TargetMode="External"/><Relationship Id="rId13" Type="http://schemas.openxmlformats.org/officeDocument/2006/relationships/hyperlink" Target="https://www.dacdb.com/SecLogin.cfm" TargetMode="External"/><Relationship Id="rId3" Type="http://schemas.openxmlformats.org/officeDocument/2006/relationships/hyperlink" Target="https://my.rotary.org/en/learning-reference/about-rotary/strategic-plan" TargetMode="External"/><Relationship Id="rId7" Type="http://schemas.openxmlformats.org/officeDocument/2006/relationships/hyperlink" Target="https://www.rotary.org/en/our-programs/more-fellowships" TargetMode="External"/><Relationship Id="rId12" Type="http://schemas.openxmlformats.org/officeDocument/2006/relationships/hyperlink" Target="https://site.clubrunner.ca/page/rotary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randcenter.rotary.org/en-GB/Logos" TargetMode="External"/><Relationship Id="rId11" Type="http://schemas.openxmlformats.org/officeDocument/2006/relationships/hyperlink" Target="https://blog.rotary.org/tag/social-media/" TargetMode="External"/><Relationship Id="rId5" Type="http://schemas.openxmlformats.org/officeDocument/2006/relationships/hyperlink" Target="https://my.rotary.org/en/take-action/apply-grants/district-grants" TargetMode="External"/><Relationship Id="rId10" Type="http://schemas.openxmlformats.org/officeDocument/2006/relationships/hyperlink" Target="https://www.linkedin.com/company/rotary-international" TargetMode="External"/><Relationship Id="rId4" Type="http://schemas.openxmlformats.org/officeDocument/2006/relationships/hyperlink" Target="https://brandcenter.rotary.org/en-GB" TargetMode="External"/><Relationship Id="rId9" Type="http://schemas.openxmlformats.org/officeDocument/2006/relationships/hyperlink" Target="https://twitter.com/rotary" TargetMode="External"/><Relationship Id="rId14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4132" y="852158"/>
            <a:ext cx="6858000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71651" y="1745073"/>
            <a:ext cx="2785866" cy="111569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 marR="3810" algn="ctr">
              <a:lnSpc>
                <a:spcPts val="4373"/>
              </a:lnSpc>
            </a:pPr>
            <a:r>
              <a:rPr lang="en-US" sz="4050" b="1" spc="-4" dirty="0"/>
              <a:t>Pre – PETS </a:t>
            </a:r>
            <a:endParaRPr sz="4050" dirty="0"/>
          </a:p>
          <a:p>
            <a:pPr marL="953" algn="ctr">
              <a:lnSpc>
                <a:spcPts val="4309"/>
              </a:lnSpc>
            </a:pPr>
            <a:r>
              <a:rPr sz="4050" b="1" spc="-30" dirty="0"/>
              <a:t>Training</a:t>
            </a:r>
            <a:endParaRPr sz="4050" dirty="0"/>
          </a:p>
        </p:txBody>
      </p:sp>
      <p:sp>
        <p:nvSpPr>
          <p:cNvPr id="6" name="object 6"/>
          <p:cNvSpPr txBox="1"/>
          <p:nvPr/>
        </p:nvSpPr>
        <p:spPr>
          <a:xfrm>
            <a:off x="7382589" y="5682465"/>
            <a:ext cx="96203" cy="142347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9050">
              <a:spcBef>
                <a:spcPts val="30"/>
              </a:spcBef>
            </a:pPr>
            <a:fld id="{81D60167-4931-47E6-BA6A-407CBD079E47}" type="slidenum">
              <a:rPr sz="900" dirty="0">
                <a:solidFill>
                  <a:srgbClr val="898989"/>
                </a:solidFill>
                <a:latin typeface="Calibri"/>
                <a:cs typeface="Calibri"/>
              </a:rPr>
              <a:pPr marL="19050">
                <a:spcBef>
                  <a:spcPts val="30"/>
                </a:spcBef>
              </a:pPr>
              <a:t>1</a:t>
            </a:fld>
            <a:endParaRPr sz="9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00150" y="3573718"/>
            <a:ext cx="4105181" cy="13234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764"/>
              </a:spcBef>
            </a:pPr>
            <a:r>
              <a:rPr lang="en-US" sz="1400" b="1" spc="-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 – Rotary International</a:t>
            </a:r>
          </a:p>
          <a:p>
            <a:pPr>
              <a:spcBef>
                <a:spcPts val="764"/>
              </a:spcBef>
            </a:pPr>
            <a:r>
              <a:rPr lang="en-US" sz="2400" b="1" spc="-4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 – The District</a:t>
            </a:r>
          </a:p>
          <a:p>
            <a:pPr>
              <a:spcBef>
                <a:spcPts val="764"/>
              </a:spcBef>
            </a:pPr>
            <a:r>
              <a:rPr lang="en-US" sz="1400"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3 – Being President</a:t>
            </a:r>
          </a:p>
          <a:p>
            <a:pPr>
              <a:spcBef>
                <a:spcPts val="764"/>
              </a:spcBef>
            </a:pPr>
            <a:r>
              <a:rPr lang="en-US" sz="1400" b="1" spc="-4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4 - Membership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A663EE-DD82-4400-B018-4419D3C41CB4}"/>
              </a:ext>
            </a:extLst>
          </p:cNvPr>
          <p:cNvSpPr txBox="1"/>
          <p:nvPr/>
        </p:nvSpPr>
        <p:spPr>
          <a:xfrm>
            <a:off x="4972050" y="4629150"/>
            <a:ext cx="2743200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764"/>
              </a:spcBef>
            </a:pPr>
            <a:r>
              <a:rPr lang="en-US" sz="1500" b="1" spc="-4" dirty="0">
                <a:solidFill>
                  <a:schemeClr val="bg1"/>
                </a:solidFill>
                <a:latin typeface="Calibri"/>
                <a:cs typeface="Calibri"/>
              </a:rPr>
              <a:t>Terry Curran</a:t>
            </a:r>
          </a:p>
          <a:p>
            <a:pPr algn="ctr">
              <a:spcBef>
                <a:spcPts val="764"/>
              </a:spcBef>
            </a:pPr>
            <a:r>
              <a:rPr lang="en-US" sz="1500" b="1" spc="-4" dirty="0">
                <a:solidFill>
                  <a:schemeClr val="bg1"/>
                </a:solidFill>
                <a:latin typeface="Calibri"/>
                <a:cs typeface="Calibri"/>
              </a:rPr>
              <a:t>District Governor 2021-2022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D0C39633-7D02-4BEA-A880-48CF3B8E1337}"/>
              </a:ext>
            </a:extLst>
          </p:cNvPr>
          <p:cNvSpPr/>
          <p:nvPr/>
        </p:nvSpPr>
        <p:spPr>
          <a:xfrm>
            <a:off x="1270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ADA4EB40-E58A-42BD-90B1-67A8DAB4EE44}"/>
              </a:ext>
            </a:extLst>
          </p:cNvPr>
          <p:cNvSpPr txBox="1">
            <a:spLocks noGrp="1"/>
          </p:cNvSpPr>
          <p:nvPr/>
        </p:nvSpPr>
        <p:spPr>
          <a:xfrm>
            <a:off x="836692" y="1196966"/>
            <a:ext cx="3714488" cy="147476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ctr">
              <a:lnSpc>
                <a:spcPts val="5830"/>
              </a:lnSpc>
            </a:pPr>
            <a:r>
              <a:rPr lang="en-US" sz="5400" b="1" spc="-5" dirty="0">
                <a:latin typeface="Arial"/>
                <a:cs typeface="Arial"/>
              </a:rPr>
              <a:t>Pre – PETS </a:t>
            </a:r>
            <a:endParaRPr sz="5400" dirty="0">
              <a:latin typeface="Arial"/>
              <a:cs typeface="Arial"/>
            </a:endParaRPr>
          </a:p>
          <a:p>
            <a:pPr marL="1270" algn="ctr">
              <a:lnSpc>
                <a:spcPts val="5745"/>
              </a:lnSpc>
            </a:pPr>
            <a:r>
              <a:rPr sz="5400" b="1" spc="-40" dirty="0">
                <a:latin typeface="Arial"/>
                <a:cs typeface="Arial"/>
              </a:rPr>
              <a:t>Training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B00AABEF-95E0-407C-B38B-0CD64D38D468}"/>
              </a:ext>
            </a:extLst>
          </p:cNvPr>
          <p:cNvSpPr txBox="1"/>
          <p:nvPr/>
        </p:nvSpPr>
        <p:spPr>
          <a:xfrm>
            <a:off x="228599" y="3628747"/>
            <a:ext cx="5638801" cy="1492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19"/>
              </a:spcBef>
            </a:pPr>
            <a:r>
              <a:rPr lang="en-US" sz="2400" b="1" spc="-5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1 – Rotary International</a:t>
            </a:r>
          </a:p>
          <a:p>
            <a:pPr>
              <a:spcBef>
                <a:spcPts val="1019"/>
              </a:spcBef>
            </a:pPr>
            <a:r>
              <a:rPr lang="en-US" sz="1600" b="1" spc="-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 – The District</a:t>
            </a:r>
          </a:p>
          <a:p>
            <a:pPr>
              <a:spcBef>
                <a:spcPts val="1019"/>
              </a:spcBef>
            </a:pPr>
            <a:r>
              <a:rPr lang="en-US" sz="16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3 – Being President</a:t>
            </a:r>
          </a:p>
          <a:p>
            <a:pPr>
              <a:spcBef>
                <a:spcPts val="1019"/>
              </a:spcBef>
            </a:pPr>
            <a:r>
              <a:rPr lang="en-US" sz="16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4 - Membership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D3ADD13D-2433-40BA-85F1-7FA64C6BE3D9}"/>
              </a:ext>
            </a:extLst>
          </p:cNvPr>
          <p:cNvSpPr txBox="1"/>
          <p:nvPr/>
        </p:nvSpPr>
        <p:spPr>
          <a:xfrm>
            <a:off x="5361348" y="3886200"/>
            <a:ext cx="3554053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2000" b="1" spc="-5" dirty="0">
                <a:solidFill>
                  <a:schemeClr val="bg1"/>
                </a:solidFill>
                <a:latin typeface="Calibri"/>
                <a:cs typeface="Calibri"/>
              </a:rPr>
              <a:t>D7780 - Dick Hall</a:t>
            </a:r>
          </a:p>
          <a:p>
            <a:pPr>
              <a:spcBef>
                <a:spcPts val="300"/>
              </a:spcBef>
            </a:pPr>
            <a:r>
              <a:rPr lang="en-US" sz="2000" b="1" spc="-5" dirty="0">
                <a:solidFill>
                  <a:schemeClr val="bg1"/>
                </a:solidFill>
                <a:latin typeface="Calibri"/>
                <a:cs typeface="Calibri"/>
              </a:rPr>
              <a:t>D7850 - Mike Carrier</a:t>
            </a:r>
          </a:p>
          <a:p>
            <a:pPr>
              <a:spcBef>
                <a:spcPts val="300"/>
              </a:spcBef>
            </a:pPr>
            <a:r>
              <a:rPr lang="en-US" sz="2000" b="1" spc="-5" dirty="0">
                <a:solidFill>
                  <a:schemeClr val="bg1"/>
                </a:solidFill>
                <a:latin typeface="Calibri"/>
                <a:cs typeface="Calibri"/>
              </a:rPr>
              <a:t>D7870 - John Siemienowicz</a:t>
            </a:r>
          </a:p>
          <a:p>
            <a:pPr>
              <a:spcBef>
                <a:spcPts val="300"/>
              </a:spcBef>
            </a:pPr>
            <a:r>
              <a:rPr lang="en-US" sz="2000" b="1" spc="-5" dirty="0">
                <a:solidFill>
                  <a:schemeClr val="bg1"/>
                </a:solidFill>
                <a:latin typeface="Calibri"/>
                <a:cs typeface="Calibri"/>
              </a:rPr>
              <a:t>D7890 - Joanne Alfieri</a:t>
            </a:r>
          </a:p>
          <a:p>
            <a:pPr>
              <a:spcBef>
                <a:spcPts val="300"/>
              </a:spcBef>
            </a:pPr>
            <a:r>
              <a:rPr lang="en-US" sz="2000" b="1" spc="-5" dirty="0">
                <a:solidFill>
                  <a:schemeClr val="bg1"/>
                </a:solidFill>
                <a:latin typeface="Calibri"/>
                <a:cs typeface="Calibri"/>
              </a:rPr>
              <a:t>D7910 - Cliff </a:t>
            </a:r>
            <a:r>
              <a:rPr lang="en-US" sz="2000" b="1" spc="-5" dirty="0" err="1">
                <a:solidFill>
                  <a:schemeClr val="bg1"/>
                </a:solidFill>
                <a:latin typeface="Calibri"/>
                <a:cs typeface="Calibri"/>
              </a:rPr>
              <a:t>Rober</a:t>
            </a:r>
            <a:endParaRPr lang="en-US" sz="2000" b="1" spc="-5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spcBef>
                <a:spcPts val="300"/>
              </a:spcBef>
            </a:pPr>
            <a:r>
              <a:rPr lang="en-US" sz="2000" b="1" spc="-5" dirty="0">
                <a:solidFill>
                  <a:schemeClr val="bg1"/>
                </a:solidFill>
                <a:latin typeface="Calibri"/>
                <a:cs typeface="Calibri"/>
              </a:rPr>
              <a:t>D7930 - Terry </a:t>
            </a:r>
            <a:r>
              <a:rPr lang="en-US" sz="2000" b="1" spc="-5" dirty="0" err="1">
                <a:solidFill>
                  <a:schemeClr val="bg1"/>
                </a:solidFill>
                <a:latin typeface="Calibri"/>
                <a:cs typeface="Calibri"/>
              </a:rPr>
              <a:t>Rezendes</a:t>
            </a:r>
            <a:r>
              <a:rPr lang="en-US" sz="2000" b="1" spc="-5" dirty="0">
                <a:solidFill>
                  <a:schemeClr val="bg1"/>
                </a:solidFill>
                <a:latin typeface="Calibri"/>
                <a:cs typeface="Calibri"/>
              </a:rPr>
              <a:t> Curran</a:t>
            </a:r>
          </a:p>
          <a:p>
            <a:pPr>
              <a:spcBef>
                <a:spcPts val="300"/>
              </a:spcBef>
            </a:pPr>
            <a:r>
              <a:rPr lang="en-US" sz="2000" b="1" spc="-5" dirty="0">
                <a:solidFill>
                  <a:schemeClr val="bg1"/>
                </a:solidFill>
                <a:latin typeface="Calibri"/>
                <a:cs typeface="Calibri"/>
              </a:rPr>
              <a:t>D7950 – William “Billy” Roberts</a:t>
            </a:r>
          </a:p>
          <a:p>
            <a:pPr>
              <a:spcBef>
                <a:spcPts val="300"/>
              </a:spcBef>
            </a:pPr>
            <a:r>
              <a:rPr lang="en-US" sz="2000" b="1" spc="-5" dirty="0">
                <a:solidFill>
                  <a:schemeClr val="bg1"/>
                </a:solidFill>
                <a:latin typeface="Calibri"/>
                <a:cs typeface="Calibri"/>
              </a:rPr>
              <a:t>D7980 - Jeff Krause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304800"/>
            <a:ext cx="8763917" cy="7954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en-US" sz="3600" spc="0" dirty="0">
                <a:solidFill>
                  <a:schemeClr val="bg1"/>
                </a:solidFill>
              </a:rPr>
              <a:t>Rotarian Code of Conduct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216742" y="4376986"/>
            <a:ext cx="266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Georgia" pitchFamily="18" charset="0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0258" y="1518469"/>
            <a:ext cx="8502742" cy="4032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a Rotarian, I will: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 with integrity and high ethical standards in my personal and professional life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Deal fairly with others and treat them and their occupations with respect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 my professional skills through Rotary to mentor young people, help those with special needs, and improve people’s quality of life in my community and in the world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Avoid behavior that reflects adversely on Rotary or other Rotarians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Help maintain a harassment-free environment in Rotary meetings, events, and activities; report any suspected harassment; and help ensure non-retaliation to those individuals that report harassment</a:t>
            </a:r>
          </a:p>
        </p:txBody>
      </p:sp>
    </p:spTree>
    <p:extLst>
      <p:ext uri="{BB962C8B-B14F-4D97-AF65-F5344CB8AC3E}">
        <p14:creationId xmlns:p14="http://schemas.microsoft.com/office/powerpoint/2010/main" val="3124064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390" y="353809"/>
            <a:ext cx="732917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047615" algn="l"/>
              </a:tabLst>
            </a:pPr>
            <a:r>
              <a:rPr sz="4400" spc="-5" dirty="0"/>
              <a:t>Rotary</a:t>
            </a:r>
            <a:r>
              <a:rPr sz="4400" spc="35" dirty="0"/>
              <a:t> </a:t>
            </a:r>
            <a:r>
              <a:rPr sz="4400" spc="-5" dirty="0"/>
              <a:t>International	Structure</a:t>
            </a: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8319452" y="6433620"/>
            <a:ext cx="128270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11</a:t>
            </a:fld>
            <a:endParaRPr sz="12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601" y="1497106"/>
            <a:ext cx="5562600" cy="3867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ts val="2875"/>
              </a:lnSpc>
              <a:buChar char="•"/>
              <a:tabLst>
                <a:tab pos="241300" algn="l"/>
              </a:tabLst>
            </a:pPr>
            <a:r>
              <a:rPr sz="1600" spc="-5" dirty="0">
                <a:latin typeface="Arial"/>
                <a:cs typeface="Arial"/>
              </a:rPr>
              <a:t>Rotary International </a:t>
            </a:r>
            <a:r>
              <a:rPr sz="1600" dirty="0">
                <a:latin typeface="Arial"/>
                <a:cs typeface="Arial"/>
              </a:rPr>
              <a:t>is an </a:t>
            </a:r>
            <a:r>
              <a:rPr sz="1600" spc="-5" dirty="0">
                <a:latin typeface="Arial"/>
                <a:cs typeface="Arial"/>
              </a:rPr>
              <a:t>association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rotary</a:t>
            </a:r>
            <a:endParaRPr sz="1600" dirty="0">
              <a:latin typeface="Arial"/>
              <a:cs typeface="Arial"/>
            </a:endParaRPr>
          </a:p>
          <a:p>
            <a:pPr marL="241300" marR="156210">
              <a:lnSpc>
                <a:spcPts val="2900"/>
              </a:lnSpc>
              <a:spcBef>
                <a:spcPts val="70"/>
              </a:spcBef>
              <a:tabLst>
                <a:tab pos="1205865" algn="l"/>
              </a:tabLst>
            </a:pPr>
            <a:r>
              <a:rPr sz="1600" dirty="0">
                <a:latin typeface="Arial"/>
                <a:cs typeface="Arial"/>
              </a:rPr>
              <a:t>clubs.	</a:t>
            </a:r>
            <a:r>
              <a:rPr lang="en-US" sz="1600" spc="-5" dirty="0">
                <a:latin typeface="Arial"/>
                <a:cs typeface="Arial"/>
              </a:rPr>
              <a:t> </a:t>
            </a:r>
          </a:p>
          <a:p>
            <a:pPr marL="698500" marR="156210" lvl="1">
              <a:lnSpc>
                <a:spcPts val="2900"/>
              </a:lnSpc>
              <a:spcBef>
                <a:spcPts val="70"/>
              </a:spcBef>
              <a:tabLst>
                <a:tab pos="1205865" algn="l"/>
              </a:tabLst>
            </a:pPr>
            <a:r>
              <a:rPr lang="en-US" sz="1600" spc="-5" dirty="0">
                <a:latin typeface="Arial"/>
                <a:cs typeface="Arial"/>
              </a:rPr>
              <a:t>34 Zones, 535 Districts, 35,000 Clubs</a:t>
            </a:r>
          </a:p>
          <a:p>
            <a:pPr marL="698500" marR="156210" lvl="1">
              <a:lnSpc>
                <a:spcPts val="2900"/>
              </a:lnSpc>
              <a:spcBef>
                <a:spcPts val="70"/>
              </a:spcBef>
              <a:tabLst>
                <a:tab pos="1205865" algn="l"/>
              </a:tabLst>
            </a:pPr>
            <a:r>
              <a:rPr lang="en-US" sz="1600" spc="-5" dirty="0">
                <a:latin typeface="Arial"/>
                <a:cs typeface="Arial"/>
              </a:rPr>
              <a:t>1.2 million Rotarians</a:t>
            </a:r>
            <a:endParaRPr sz="1600" dirty="0">
              <a:latin typeface="Arial"/>
              <a:cs typeface="Arial"/>
            </a:endParaRPr>
          </a:p>
          <a:p>
            <a:pPr marL="241300" marR="532765" indent="-228600">
              <a:lnSpc>
                <a:spcPct val="100099"/>
              </a:lnSpc>
              <a:spcBef>
                <a:spcPts val="880"/>
              </a:spcBef>
              <a:buChar char="•"/>
              <a:tabLst>
                <a:tab pos="241300" algn="l"/>
              </a:tabLst>
            </a:pPr>
            <a:r>
              <a:rPr sz="1600" spc="-5" dirty="0">
                <a:latin typeface="Arial"/>
                <a:cs typeface="Arial"/>
              </a:rPr>
              <a:t>The </a:t>
            </a:r>
            <a:r>
              <a:rPr sz="1600" dirty="0">
                <a:latin typeface="Arial"/>
                <a:cs typeface="Arial"/>
              </a:rPr>
              <a:t>purpose of </a:t>
            </a:r>
            <a:r>
              <a:rPr lang="en-US" sz="1600" spc="-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otary </a:t>
            </a:r>
            <a:r>
              <a:rPr lang="en-US" sz="1600" spc="-5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nternational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-5" dirty="0">
                <a:latin typeface="Arial"/>
                <a:cs typeface="Arial"/>
              </a:rPr>
              <a:t>to </a:t>
            </a:r>
            <a:r>
              <a:rPr sz="1600" dirty="0">
                <a:latin typeface="Arial"/>
                <a:cs typeface="Arial"/>
              </a:rPr>
              <a:t>support </a:t>
            </a:r>
            <a:r>
              <a:rPr sz="1600" spc="-5" dirty="0">
                <a:latin typeface="Arial"/>
                <a:cs typeface="Arial"/>
              </a:rPr>
              <a:t>the  </a:t>
            </a:r>
            <a:r>
              <a:rPr sz="1600" dirty="0">
                <a:latin typeface="Arial"/>
                <a:cs typeface="Arial"/>
              </a:rPr>
              <a:t>clubs and </a:t>
            </a:r>
            <a:r>
              <a:rPr sz="1600" spc="-5" dirty="0">
                <a:latin typeface="Arial"/>
                <a:cs typeface="Arial"/>
              </a:rPr>
              <a:t>districts </a:t>
            </a:r>
            <a:r>
              <a:rPr sz="1600" dirty="0">
                <a:latin typeface="Arial"/>
                <a:cs typeface="Arial"/>
              </a:rPr>
              <a:t>in </a:t>
            </a:r>
            <a:r>
              <a:rPr sz="1600" spc="-5" dirty="0">
                <a:latin typeface="Arial"/>
                <a:cs typeface="Arial"/>
              </a:rPr>
              <a:t>their </a:t>
            </a:r>
            <a:r>
              <a:rPr sz="1600" dirty="0">
                <a:latin typeface="Arial"/>
                <a:cs typeface="Arial"/>
              </a:rPr>
              <a:t>pursuit of programs and  </a:t>
            </a:r>
            <a:r>
              <a:rPr sz="1600" spc="-5" dirty="0">
                <a:latin typeface="Arial"/>
                <a:cs typeface="Arial"/>
              </a:rPr>
              <a:t>activities that promote the </a:t>
            </a:r>
            <a:r>
              <a:rPr sz="1600" dirty="0">
                <a:latin typeface="Arial"/>
                <a:cs typeface="Arial"/>
              </a:rPr>
              <a:t>object of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rotary.</a:t>
            </a:r>
            <a:endParaRPr sz="1600" dirty="0">
              <a:latin typeface="Arial"/>
              <a:cs typeface="Arial"/>
            </a:endParaRPr>
          </a:p>
          <a:p>
            <a:pPr marL="241300" marR="5080" indent="-228600">
              <a:lnSpc>
                <a:spcPct val="100099"/>
              </a:lnSpc>
              <a:spcBef>
                <a:spcPts val="1015"/>
              </a:spcBef>
              <a:buChar char="•"/>
              <a:tabLst>
                <a:tab pos="241300" algn="l"/>
              </a:tabLst>
            </a:pPr>
            <a:r>
              <a:rPr lang="en-US" sz="1600" dirty="0">
                <a:latin typeface="Arial"/>
                <a:cs typeface="Arial"/>
              </a:rPr>
              <a:t>The r</a:t>
            </a:r>
            <a:r>
              <a:rPr sz="1600" dirty="0">
                <a:latin typeface="Arial"/>
                <a:cs typeface="Arial"/>
              </a:rPr>
              <a:t>ole of </a:t>
            </a:r>
            <a:r>
              <a:rPr lang="en-US" sz="1600" dirty="0">
                <a:latin typeface="Arial"/>
                <a:cs typeface="Arial"/>
              </a:rPr>
              <a:t>the </a:t>
            </a:r>
            <a:r>
              <a:rPr sz="1600" spc="-5" dirty="0">
                <a:latin typeface="Arial"/>
                <a:cs typeface="Arial"/>
              </a:rPr>
              <a:t>district </a:t>
            </a:r>
            <a:r>
              <a:rPr sz="1600" dirty="0">
                <a:latin typeface="Arial"/>
                <a:cs typeface="Arial"/>
              </a:rPr>
              <a:t>is </a:t>
            </a:r>
            <a:r>
              <a:rPr sz="1600" spc="-5" dirty="0">
                <a:latin typeface="Arial"/>
                <a:cs typeface="Arial"/>
              </a:rPr>
              <a:t>to </a:t>
            </a:r>
            <a:r>
              <a:rPr sz="1600" dirty="0">
                <a:latin typeface="Arial"/>
                <a:cs typeface="Arial"/>
              </a:rPr>
              <a:t>provide support </a:t>
            </a:r>
            <a:r>
              <a:rPr sz="1600" spc="-5" dirty="0">
                <a:latin typeface="Arial"/>
                <a:cs typeface="Arial"/>
              </a:rPr>
              <a:t>to the </a:t>
            </a:r>
            <a:r>
              <a:rPr sz="1600" dirty="0">
                <a:latin typeface="Arial"/>
                <a:cs typeface="Arial"/>
              </a:rPr>
              <a:t>clubs,  provide </a:t>
            </a:r>
            <a:r>
              <a:rPr sz="1600" spc="-5" dirty="0">
                <a:latin typeface="Arial"/>
                <a:cs typeface="Arial"/>
              </a:rPr>
              <a:t>training to Rotarians, </a:t>
            </a:r>
            <a:r>
              <a:rPr sz="1600" dirty="0">
                <a:latin typeface="Arial"/>
                <a:cs typeface="Arial"/>
              </a:rPr>
              <a:t>and </a:t>
            </a:r>
            <a:r>
              <a:rPr sz="1600" spc="-5" dirty="0">
                <a:latin typeface="Arial"/>
                <a:cs typeface="Arial"/>
              </a:rPr>
              <a:t>to promote the </a:t>
            </a:r>
            <a:r>
              <a:rPr sz="1600" dirty="0">
                <a:latin typeface="Arial"/>
                <a:cs typeface="Arial"/>
              </a:rPr>
              <a:t>object  of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lang="en-US" sz="1600" spc="-30" dirty="0">
                <a:latin typeface="Arial"/>
                <a:cs typeface="Arial"/>
              </a:rPr>
              <a:t>R</a:t>
            </a:r>
            <a:r>
              <a:rPr sz="1600" spc="-30" dirty="0">
                <a:latin typeface="Arial"/>
                <a:cs typeface="Arial"/>
              </a:rPr>
              <a:t>otary.</a:t>
            </a:r>
            <a:endParaRPr lang="en-US" sz="1600" spc="-30" dirty="0">
              <a:latin typeface="Arial"/>
              <a:cs typeface="Arial"/>
            </a:endParaRPr>
          </a:p>
          <a:p>
            <a:pPr marL="241300" marR="5080" indent="-228600">
              <a:lnSpc>
                <a:spcPct val="100099"/>
              </a:lnSpc>
              <a:spcBef>
                <a:spcPts val="1015"/>
              </a:spcBef>
              <a:buChar char="•"/>
              <a:tabLst>
                <a:tab pos="241300" algn="l"/>
              </a:tabLst>
            </a:pPr>
            <a:r>
              <a:rPr lang="en-US" sz="1600" spc="-30" dirty="0">
                <a:latin typeface="Arial"/>
                <a:cs typeface="Arial"/>
              </a:rPr>
              <a:t>Rotary Board of Directors are chosen for a two-year term from Zone 28 and Zone 32, alternating between each zone.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CEC7F-8C9D-4079-9F00-FE9A3EBED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375192"/>
            <a:ext cx="3352801" cy="2898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29A941-1E0E-49E0-8A79-1A8E89C27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4191000"/>
            <a:ext cx="2391109" cy="422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3A46AA-78DE-44A7-9C7F-58A4070C4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054" y="5151120"/>
            <a:ext cx="1909346" cy="1097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75046F-1F7E-4F24-9DF8-CE7B241EA091}"/>
              </a:ext>
            </a:extLst>
          </p:cNvPr>
          <p:cNvSpPr txBox="1"/>
          <p:nvPr/>
        </p:nvSpPr>
        <p:spPr>
          <a:xfrm>
            <a:off x="6629400" y="1574424"/>
            <a:ext cx="239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Zone 32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9995B6-C874-4A3B-BACF-A93703BE6244}"/>
              </a:ext>
            </a:extLst>
          </p:cNvPr>
          <p:cNvSpPr txBox="1"/>
          <p:nvPr/>
        </p:nvSpPr>
        <p:spPr>
          <a:xfrm>
            <a:off x="6752891" y="4736068"/>
            <a:ext cx="2391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Zone 28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22D9BB-2AA1-43F8-BCCD-57CB93DA4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260" y="6290672"/>
            <a:ext cx="2438740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32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29" y="385495"/>
            <a:ext cx="7800340" cy="1231106"/>
          </a:xfrm>
        </p:spPr>
        <p:txBody>
          <a:bodyPr/>
          <a:lstStyle/>
          <a:p>
            <a:r>
              <a:rPr lang="en-US" dirty="0"/>
              <a:t>Rotary Annual Goals 2019-2020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140" y="1447800"/>
            <a:ext cx="7788908" cy="4524315"/>
          </a:xfrm>
        </p:spPr>
        <p:txBody>
          <a:bodyPr/>
          <a:lstStyle/>
          <a:p>
            <a:r>
              <a:rPr lang="en-US" sz="1400" b="1" u="sng" dirty="0"/>
              <a:t>Support and Strengthen Clubs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Retain current members.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Increase Current club membership.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Start new clubs.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dirty="0"/>
              <a:t>Increase the number of female members, members under 40 and Rotaractors joining Rotary.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b="1" u="sng" dirty="0"/>
              <a:t>Focus and Increase Humanitarian Service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Increase cash and district DDF contributions to End Polio Now.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Increase local and international district grants and global grants funded with DDF.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Encourage Interact and Rotaract clubs to engage in service projects – including project for the environment – with their local Rotary Club and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Increase contributions to the Annual Fund, and build the Endowment Fund to $2.025 billion by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b="1" u="sng" dirty="0"/>
              <a:t>Enhance Public Image and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Publicize the role of Rotary and Rotarians in polio eradication.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Build awareness of Rotary and promote the People of Action Campaign.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Increase awareness of Rotary Club Projects by using Rotary Showcase and Rotary Ideas and creating a club history.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F0C94D-B6A2-42E8-9564-2C3F4C444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410200"/>
            <a:ext cx="1027416" cy="137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E06331-984B-4615-BDFC-D1E105C822AD}"/>
              </a:ext>
            </a:extLst>
          </p:cNvPr>
          <p:cNvSpPr txBox="1"/>
          <p:nvPr/>
        </p:nvSpPr>
        <p:spPr>
          <a:xfrm>
            <a:off x="6019800" y="58674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Rotary President Mark Maloney</a:t>
            </a:r>
          </a:p>
          <a:p>
            <a:pPr algn="ctr"/>
            <a:r>
              <a:rPr lang="en-US" sz="1200" b="1" dirty="0"/>
              <a:t>2019-2020</a:t>
            </a:r>
          </a:p>
        </p:txBody>
      </p:sp>
    </p:spTree>
    <p:extLst>
      <p:ext uri="{BB962C8B-B14F-4D97-AF65-F5344CB8AC3E}">
        <p14:creationId xmlns:p14="http://schemas.microsoft.com/office/powerpoint/2010/main" val="3808613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29" y="385495"/>
            <a:ext cx="7800340" cy="1231106"/>
          </a:xfrm>
        </p:spPr>
        <p:txBody>
          <a:bodyPr/>
          <a:lstStyle/>
          <a:p>
            <a:r>
              <a:rPr lang="en-US" sz="4000" dirty="0"/>
              <a:t>Calls To Action</a:t>
            </a:r>
            <a:r>
              <a:rPr lang="en-US" dirty="0"/>
              <a:t> 2020-2021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2599" y="1497106"/>
            <a:ext cx="6713853" cy="4308872"/>
          </a:xfrm>
        </p:spPr>
        <p:txBody>
          <a:bodyPr/>
          <a:lstStyle/>
          <a:p>
            <a:r>
              <a:rPr lang="en-US" sz="1400" b="1" u="sng" dirty="0"/>
              <a:t>RI President Holger Knaack defined his year of Opportunities:</a:t>
            </a:r>
          </a:p>
          <a:p>
            <a:endParaRPr lang="en-US" sz="1400" b="1" u="sng" dirty="0"/>
          </a:p>
          <a:p>
            <a:pPr marL="342900" indent="-342900">
              <a:buAutoNum type="arabicPeriod"/>
            </a:pPr>
            <a:r>
              <a:rPr lang="en-US" sz="1400" dirty="0"/>
              <a:t>That we develop acquaintances and that our relationships with each other and the people we serve be thoughtful, meaningful, relevant and impactful.</a:t>
            </a:r>
          </a:p>
          <a:p>
            <a:pPr marL="342900" indent="-342900">
              <a:buAutoNum type="arabicPeriod"/>
            </a:pPr>
            <a:endParaRPr lang="en-US" sz="1400" dirty="0"/>
          </a:p>
          <a:p>
            <a:pPr marL="342900" indent="-342900">
              <a:buAutoNum type="arabicPeriod" startAt="2"/>
            </a:pPr>
            <a:r>
              <a:rPr lang="en-US" sz="1400" dirty="0"/>
              <a:t>That we work at retaining our current membership</a:t>
            </a:r>
          </a:p>
          <a:p>
            <a:pPr marL="342900" indent="-342900">
              <a:buAutoNum type="arabicPeriod" startAt="2"/>
            </a:pPr>
            <a:endParaRPr lang="en-US" sz="1400" dirty="0"/>
          </a:p>
          <a:p>
            <a:pPr marL="342900" indent="-342900">
              <a:buAutoNum type="arabicPeriod" startAt="3"/>
            </a:pPr>
            <a:r>
              <a:rPr lang="en-US" sz="1400" dirty="0"/>
              <a:t>That we incorporate creative thinking to serve virtually</a:t>
            </a:r>
          </a:p>
          <a:p>
            <a:pPr marL="342900" indent="-342900">
              <a:buAutoNum type="arabicPeriod" startAt="3"/>
            </a:pPr>
            <a:endParaRPr lang="en-US" sz="1400" dirty="0"/>
          </a:p>
          <a:p>
            <a:pPr marL="342900" indent="-342900">
              <a:buAutoNum type="arabicPeriod" startAt="4"/>
            </a:pPr>
            <a:r>
              <a:rPr lang="en-US" sz="1400" dirty="0"/>
              <a:t>That we incorporate creative thinking for fundraising and support of our mission to eradicate Polio</a:t>
            </a:r>
          </a:p>
          <a:p>
            <a:pPr marL="342900" indent="-342900">
              <a:buAutoNum type="arabicPeriod" startAt="4"/>
            </a:pPr>
            <a:endParaRPr lang="en-US" sz="1400" dirty="0"/>
          </a:p>
          <a:p>
            <a:pPr marL="342900" indent="-342900">
              <a:buAutoNum type="arabicPeriod" startAt="5"/>
            </a:pPr>
            <a:r>
              <a:rPr lang="en-US" sz="1400" dirty="0"/>
              <a:t>That we can build capacity by growing Rotaract, Interact, and RYLA.</a:t>
            </a:r>
          </a:p>
          <a:p>
            <a:pPr marL="342900" indent="-342900">
              <a:buAutoNum type="arabicPeriod" startAt="5"/>
            </a:pPr>
            <a:endParaRPr lang="en-US" sz="1400" dirty="0"/>
          </a:p>
          <a:p>
            <a:pPr marL="342900" indent="-342900">
              <a:buAutoNum type="arabicPeriod" startAt="6"/>
            </a:pPr>
            <a:r>
              <a:rPr lang="en-US" sz="1400" dirty="0"/>
              <a:t>That we explore avenues to include more Diversity, Inclusion and Equity into our clubs and District.</a:t>
            </a:r>
          </a:p>
          <a:p>
            <a:pPr marL="342900" indent="-342900">
              <a:buAutoNum type="arabicPeriod" startAt="6"/>
            </a:pPr>
            <a:endParaRPr lang="en-US" sz="1400" dirty="0"/>
          </a:p>
          <a:p>
            <a:r>
              <a:rPr lang="en-US" sz="1400" b="1" dirty="0"/>
              <a:t>These Actions are not about changing, but about being transformative.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6171D4-EB60-449D-8FE2-495AF43DF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616600"/>
            <a:ext cx="1447800" cy="194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78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1219200"/>
            <a:ext cx="4648199" cy="2231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5830"/>
              </a:lnSpc>
            </a:pPr>
            <a:r>
              <a:rPr lang="en-US" sz="5400" b="1" spc="-5" dirty="0">
                <a:latin typeface="Arial"/>
                <a:cs typeface="Arial"/>
              </a:rPr>
              <a:t>Introduction of new RI Theme 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19452" y="6433620"/>
            <a:ext cx="128270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14</a:t>
            </a:fld>
            <a:endParaRPr sz="1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4400" y="3621957"/>
            <a:ext cx="3581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  <a:spcBef>
                <a:spcPts val="1019"/>
              </a:spcBef>
            </a:pPr>
            <a:r>
              <a:rPr lang="en-US" sz="24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2400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07988" y="1404938"/>
            <a:ext cx="8326437" cy="44116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130000"/>
              </a:lnSpc>
              <a:spcBef>
                <a:spcPts val="0"/>
              </a:spcBef>
              <a:buSzPct val="90000"/>
              <a:buFont typeface="Arial"/>
              <a:buNone/>
              <a:defRPr/>
            </a:pPr>
            <a:r>
              <a:rPr lang="en-US" sz="2800" kern="0" dirty="0">
                <a:solidFill>
                  <a:srgbClr val="585858"/>
                </a:solidFill>
                <a:latin typeface="Georgia" pitchFamily="18" charset="0"/>
                <a:ea typeface="ＭＳ Ｐゴシック" pitchFamily="1" charset="-128"/>
                <a:cs typeface="Arial"/>
              </a:rPr>
              <a:t> </a:t>
            </a:r>
            <a:endParaRPr lang="en-US" sz="3000" kern="0" dirty="0">
              <a:solidFill>
                <a:srgbClr val="585858"/>
              </a:solidFill>
              <a:latin typeface="Georgia" pitchFamily="18" charset="0"/>
              <a:ea typeface="ＭＳ Ｐゴシック" pitchFamily="1" charset="-128"/>
              <a:cs typeface="Arial"/>
            </a:endParaRPr>
          </a:p>
        </p:txBody>
      </p:sp>
      <p:sp>
        <p:nvSpPr>
          <p:cNvPr id="5124" name="Title 1"/>
          <p:cNvSpPr txBox="1">
            <a:spLocks/>
          </p:cNvSpPr>
          <p:nvPr/>
        </p:nvSpPr>
        <p:spPr bwMode="auto">
          <a:xfrm>
            <a:off x="188913" y="225425"/>
            <a:ext cx="87645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600" b="1" dirty="0">
                <a:solidFill>
                  <a:srgbClr val="FFFFFF"/>
                </a:solidFill>
                <a:latin typeface="Arial Narrow Bold" charset="0"/>
              </a:rPr>
              <a:t>2021 - 2022 ROTARY INTERNATIONAL PRESIDENT</a:t>
            </a: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3569067" y="5581471"/>
            <a:ext cx="21376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Calibri" pitchFamily="34" charset="0"/>
              </a:rPr>
              <a:t>Shekhar Mehta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EEB00-4567-4A45-B03D-5AF7B142E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25" y="1850318"/>
            <a:ext cx="2776361" cy="369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93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545EE-48A6-4900-B4D1-4ACBC59F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28" y="385495"/>
            <a:ext cx="8472172" cy="615553"/>
          </a:xfrm>
        </p:spPr>
        <p:txBody>
          <a:bodyPr/>
          <a:lstStyle/>
          <a:p>
            <a:r>
              <a:rPr lang="en-US" dirty="0"/>
              <a:t>2020-21 Theme: </a:t>
            </a:r>
            <a:r>
              <a:rPr lang="en-US" sz="1400" dirty="0">
                <a:solidFill>
                  <a:srgbClr val="FFFF00"/>
                </a:solidFill>
              </a:rPr>
              <a:t>New 2021-22 theme to be announced in February 2021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A033B-E260-4DAA-9CC4-3ABA1E53F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764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19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1" y="1190175"/>
            <a:ext cx="4191000" cy="2231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5830"/>
              </a:lnSpc>
            </a:pPr>
            <a:r>
              <a:rPr lang="en-US" sz="5400" b="1" spc="-5" dirty="0">
                <a:latin typeface="Arial"/>
                <a:cs typeface="Arial"/>
              </a:rPr>
              <a:t>Rotary </a:t>
            </a:r>
            <a:r>
              <a:rPr lang="en-US" sz="5400" b="1" spc="-5" dirty="0" err="1">
                <a:latin typeface="Arial"/>
                <a:cs typeface="Arial"/>
              </a:rPr>
              <a:t>PresidentialCitation</a:t>
            </a:r>
            <a:r>
              <a:rPr lang="en-US" sz="5400" b="1" spc="-5" dirty="0">
                <a:latin typeface="Arial"/>
                <a:cs typeface="Arial"/>
              </a:rPr>
              <a:t> 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19452" y="6433620"/>
            <a:ext cx="128270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17</a:t>
            </a:fld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9641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Citation – 2020-21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009253" cy="3016210"/>
          </a:xfrm>
        </p:spPr>
        <p:txBody>
          <a:bodyPr/>
          <a:lstStyle/>
          <a:p>
            <a:r>
              <a:rPr lang="en-US" dirty="0"/>
              <a:t>To achieve the citation: </a:t>
            </a:r>
          </a:p>
          <a:p>
            <a:r>
              <a:rPr lang="en-US" dirty="0"/>
              <a:t>• Go to Rotary Club Central </a:t>
            </a:r>
          </a:p>
          <a:p>
            <a:r>
              <a:rPr lang="en-US" dirty="0"/>
              <a:t>• Review the 25 available goals </a:t>
            </a:r>
          </a:p>
          <a:p>
            <a:r>
              <a:rPr lang="en-US" dirty="0"/>
              <a:t>• Select at least 13 goals</a:t>
            </a:r>
          </a:p>
          <a:p>
            <a:r>
              <a:rPr lang="en-US" dirty="0"/>
              <a:t>• Achieve those goals </a:t>
            </a:r>
          </a:p>
          <a:p>
            <a:r>
              <a:rPr lang="en-US" dirty="0"/>
              <a:t>• Report achievement in Rotary Club Central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5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Rotaract Citation – 2020-21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009253" cy="3447098"/>
          </a:xfrm>
        </p:spPr>
        <p:txBody>
          <a:bodyPr/>
          <a:lstStyle/>
          <a:p>
            <a:r>
              <a:rPr lang="en-US" dirty="0"/>
              <a:t>To achieve the citation: </a:t>
            </a:r>
          </a:p>
          <a:p>
            <a:r>
              <a:rPr lang="en-US" dirty="0"/>
              <a:t>• Go to Rotary Club Central </a:t>
            </a:r>
          </a:p>
          <a:p>
            <a:r>
              <a:rPr lang="en-US" dirty="0"/>
              <a:t>• Review the 22 available goals </a:t>
            </a:r>
          </a:p>
          <a:p>
            <a:r>
              <a:rPr lang="en-US" dirty="0"/>
              <a:t>• Select at least 12 goals</a:t>
            </a:r>
          </a:p>
          <a:p>
            <a:r>
              <a:rPr lang="en-US" dirty="0"/>
              <a:t>• Achieve those goals </a:t>
            </a:r>
          </a:p>
          <a:p>
            <a:r>
              <a:rPr lang="en-US" dirty="0"/>
              <a:t>• Report achievement in Rotary Club Central</a:t>
            </a:r>
          </a:p>
          <a:p>
            <a:r>
              <a:rPr lang="en-US" dirty="0"/>
              <a:t>• Submit nomination by August 15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65E3EE-0B22-4E85-B7F1-979882E6B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295400"/>
            <a:ext cx="2624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05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390" y="353809"/>
            <a:ext cx="698881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53665" algn="l"/>
              </a:tabLst>
            </a:pPr>
            <a:r>
              <a:rPr lang="en-US" sz="4400" dirty="0"/>
              <a:t>Pre-NE PETS</a:t>
            </a:r>
            <a:r>
              <a:rPr sz="4400" dirty="0"/>
              <a:t>	</a:t>
            </a:r>
            <a:r>
              <a:rPr sz="4400" spc="-5" dirty="0"/>
              <a:t>O</a:t>
            </a:r>
            <a:r>
              <a:rPr lang="en-US" sz="4400" spc="-5" dirty="0"/>
              <a:t>bjectives</a:t>
            </a: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8319452" y="6433620"/>
            <a:ext cx="128270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</a:t>
            </a:fld>
            <a:endParaRPr sz="12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600" y="1600200"/>
            <a:ext cx="7601584" cy="3888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1950" indent="-349250">
              <a:lnSpc>
                <a:spcPct val="100000"/>
              </a:lnSpc>
              <a:spcBef>
                <a:spcPts val="540"/>
              </a:spcBef>
              <a:buAutoNum type="arabicPeriod"/>
              <a:tabLst>
                <a:tab pos="361315" algn="l"/>
                <a:tab pos="361950" algn="l"/>
              </a:tabLst>
            </a:pPr>
            <a:r>
              <a:rPr lang="en-US" spc="-5" dirty="0">
                <a:latin typeface="Arial"/>
                <a:cs typeface="Arial"/>
              </a:rPr>
              <a:t>Vision Statement &amp; </a:t>
            </a:r>
            <a:r>
              <a:rPr lang="en-US" spc="-10" dirty="0">
                <a:latin typeface="Arial"/>
                <a:cs typeface="Arial"/>
              </a:rPr>
              <a:t>Strategic Plan</a:t>
            </a:r>
          </a:p>
          <a:p>
            <a:pPr marL="361950" indent="-349250">
              <a:lnSpc>
                <a:spcPct val="100000"/>
              </a:lnSpc>
              <a:spcBef>
                <a:spcPts val="540"/>
              </a:spcBef>
              <a:buAutoNum type="arabicPeriod"/>
              <a:tabLst>
                <a:tab pos="361315" algn="l"/>
                <a:tab pos="361950" algn="l"/>
              </a:tabLst>
            </a:pPr>
            <a:r>
              <a:rPr lang="en-US" spc="-5" dirty="0">
                <a:latin typeface="Arial"/>
                <a:cs typeface="Arial"/>
              </a:rPr>
              <a:t>Rotary International structure</a:t>
            </a:r>
          </a:p>
          <a:p>
            <a:pPr marL="361950" indent="-349250">
              <a:lnSpc>
                <a:spcPct val="100000"/>
              </a:lnSpc>
              <a:spcBef>
                <a:spcPts val="570"/>
              </a:spcBef>
              <a:buAutoNum type="arabicPeriod"/>
              <a:tabLst>
                <a:tab pos="361315" algn="l"/>
                <a:tab pos="361950" algn="l"/>
              </a:tabLst>
            </a:pPr>
            <a:r>
              <a:rPr lang="en-US" spc="-10" dirty="0">
                <a:latin typeface="Arial"/>
                <a:cs typeface="Arial"/>
              </a:rPr>
              <a:t>Annual Goals</a:t>
            </a:r>
          </a:p>
          <a:p>
            <a:pPr marL="361950" indent="-349250">
              <a:lnSpc>
                <a:spcPct val="100000"/>
              </a:lnSpc>
              <a:spcBef>
                <a:spcPts val="570"/>
              </a:spcBef>
              <a:buAutoNum type="arabicPeriod"/>
              <a:tabLst>
                <a:tab pos="361315" algn="l"/>
                <a:tab pos="361950" algn="l"/>
              </a:tabLst>
            </a:pPr>
            <a:r>
              <a:rPr lang="en-US" spc="-10" dirty="0">
                <a:latin typeface="Arial"/>
                <a:cs typeface="Arial"/>
              </a:rPr>
              <a:t>RI President, RI 2021-22 Theme</a:t>
            </a:r>
          </a:p>
          <a:p>
            <a:pPr marL="361950" indent="-349250">
              <a:lnSpc>
                <a:spcPct val="100000"/>
              </a:lnSpc>
              <a:spcBef>
                <a:spcPts val="570"/>
              </a:spcBef>
              <a:buAutoNum type="arabicPeriod"/>
              <a:tabLst>
                <a:tab pos="361315" algn="l"/>
                <a:tab pos="361950" algn="l"/>
              </a:tabLst>
            </a:pPr>
            <a:r>
              <a:rPr lang="en-US" spc="-10" dirty="0">
                <a:latin typeface="Arial"/>
                <a:cs typeface="Arial"/>
              </a:rPr>
              <a:t>Foundation and Grants</a:t>
            </a:r>
          </a:p>
          <a:p>
            <a:pPr marL="361950" indent="-349250">
              <a:lnSpc>
                <a:spcPct val="100000"/>
              </a:lnSpc>
              <a:spcBef>
                <a:spcPts val="570"/>
              </a:spcBef>
              <a:buAutoNum type="arabicPeriod"/>
              <a:tabLst>
                <a:tab pos="361315" algn="l"/>
                <a:tab pos="361950" algn="l"/>
              </a:tabLst>
            </a:pPr>
            <a:r>
              <a:rPr lang="en-US" spc="-10" dirty="0">
                <a:latin typeface="Arial"/>
                <a:cs typeface="Arial"/>
              </a:rPr>
              <a:t>Public Relations, Public Image, Rotary Brand</a:t>
            </a:r>
          </a:p>
          <a:p>
            <a:pPr marL="361950" indent="-349250">
              <a:lnSpc>
                <a:spcPct val="100000"/>
              </a:lnSpc>
              <a:spcBef>
                <a:spcPts val="535"/>
              </a:spcBef>
              <a:buAutoNum type="arabicPeriod"/>
              <a:tabLst>
                <a:tab pos="361315" algn="l"/>
                <a:tab pos="361950" algn="l"/>
              </a:tabLst>
            </a:pPr>
            <a:r>
              <a:rPr lang="en-US" spc="-5" dirty="0">
                <a:latin typeface="Arial"/>
                <a:cs typeface="Arial"/>
              </a:rPr>
              <a:t>What goals do you need </a:t>
            </a:r>
            <a:r>
              <a:rPr lang="en-US" dirty="0">
                <a:latin typeface="Arial"/>
                <a:cs typeface="Arial"/>
              </a:rPr>
              <a:t>to </a:t>
            </a:r>
            <a:r>
              <a:rPr lang="en-US" spc="-5" dirty="0">
                <a:latin typeface="Arial"/>
                <a:cs typeface="Arial"/>
              </a:rPr>
              <a:t>set </a:t>
            </a:r>
            <a:r>
              <a:rPr lang="en-US" dirty="0">
                <a:latin typeface="Arial"/>
                <a:cs typeface="Arial"/>
              </a:rPr>
              <a:t>in </a:t>
            </a:r>
            <a:r>
              <a:rPr lang="en-US" spc="-5" dirty="0">
                <a:latin typeface="Arial"/>
                <a:cs typeface="Arial"/>
              </a:rPr>
              <a:t>Club</a:t>
            </a:r>
            <a:r>
              <a:rPr lang="en-US" spc="-20" dirty="0">
                <a:latin typeface="Arial"/>
                <a:cs typeface="Arial"/>
              </a:rPr>
              <a:t> </a:t>
            </a:r>
            <a:r>
              <a:rPr lang="en-US" spc="-5" dirty="0">
                <a:latin typeface="Arial"/>
                <a:cs typeface="Arial"/>
              </a:rPr>
              <a:t>Central?</a:t>
            </a:r>
            <a:endParaRPr lang="en-US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35"/>
              </a:spcBef>
              <a:buAutoNum type="alphaLcPeriod"/>
              <a:tabLst>
                <a:tab pos="698500" algn="l"/>
              </a:tabLst>
            </a:pPr>
            <a:r>
              <a:rPr lang="en-US" dirty="0">
                <a:latin typeface="Arial"/>
                <a:cs typeface="Arial"/>
              </a:rPr>
              <a:t>Membership</a:t>
            </a:r>
          </a:p>
          <a:p>
            <a:pPr marL="698500" lvl="1" indent="-228600">
              <a:lnSpc>
                <a:spcPct val="100000"/>
              </a:lnSpc>
              <a:spcBef>
                <a:spcPts val="165"/>
              </a:spcBef>
              <a:buAutoNum type="alphaLcPeriod"/>
              <a:tabLst>
                <a:tab pos="698500" algn="l"/>
              </a:tabLst>
            </a:pPr>
            <a:r>
              <a:rPr lang="en-US" spc="-5" dirty="0">
                <a:latin typeface="Arial"/>
                <a:cs typeface="Arial"/>
              </a:rPr>
              <a:t>Service</a:t>
            </a:r>
            <a:endParaRPr lang="en-US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35"/>
              </a:spcBef>
              <a:buAutoNum type="alphaLcPeriod"/>
              <a:tabLst>
                <a:tab pos="698500" algn="l"/>
              </a:tabLst>
            </a:pPr>
            <a:r>
              <a:rPr lang="en-US" spc="-5" dirty="0">
                <a:latin typeface="Arial"/>
                <a:cs typeface="Arial"/>
              </a:rPr>
              <a:t>Foundation</a:t>
            </a:r>
            <a:endParaRPr lang="en-US" dirty="0">
              <a:latin typeface="Arial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35"/>
              </a:spcBef>
              <a:buAutoNum type="alphaLcPeriod"/>
              <a:tabLst>
                <a:tab pos="698500" algn="l"/>
              </a:tabLst>
            </a:pPr>
            <a:r>
              <a:rPr lang="en-US" spc="-30" dirty="0">
                <a:latin typeface="Arial"/>
                <a:cs typeface="Arial"/>
              </a:rPr>
              <a:t>Youth</a:t>
            </a:r>
            <a:endParaRPr lang="en-US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  <a:tabLst>
                <a:tab pos="361315" algn="l"/>
                <a:tab pos="361950" algn="l"/>
              </a:tabLst>
            </a:pPr>
            <a:endParaRPr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39C5A3-2781-40D7-9A16-6316C7FC2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600200"/>
            <a:ext cx="3658111" cy="42296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 Citation – 2020-21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009253" cy="3877985"/>
          </a:xfrm>
        </p:spPr>
        <p:txBody>
          <a:bodyPr/>
          <a:lstStyle/>
          <a:p>
            <a:r>
              <a:rPr lang="en-US" dirty="0"/>
              <a:t>To achieve the citation: </a:t>
            </a:r>
          </a:p>
          <a:p>
            <a:r>
              <a:rPr lang="en-US" dirty="0"/>
              <a:t>• Go to Rotary Club Central </a:t>
            </a:r>
          </a:p>
          <a:p>
            <a:r>
              <a:rPr lang="en-US" dirty="0"/>
              <a:t>• Review the 20 available goals </a:t>
            </a:r>
          </a:p>
          <a:p>
            <a:r>
              <a:rPr lang="en-US" dirty="0"/>
              <a:t>• Select at least 11 goals</a:t>
            </a:r>
          </a:p>
          <a:p>
            <a:r>
              <a:rPr lang="en-US" dirty="0"/>
              <a:t>• Achieve those goals </a:t>
            </a:r>
          </a:p>
          <a:p>
            <a:r>
              <a:rPr lang="en-US" dirty="0"/>
              <a:t>• Report achievement in Rotary Club Central</a:t>
            </a:r>
          </a:p>
          <a:p>
            <a:r>
              <a:rPr lang="en-US" dirty="0"/>
              <a:t>• Submit nomination by August 15 </a:t>
            </a:r>
          </a:p>
          <a:p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23F13-A36B-4D11-8861-3C187CCFA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295400"/>
            <a:ext cx="2624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92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1" y="1190175"/>
            <a:ext cx="4095488" cy="1487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5830"/>
              </a:lnSpc>
            </a:pPr>
            <a:r>
              <a:rPr lang="en-US" sz="5400" b="1" spc="-5" dirty="0">
                <a:latin typeface="Arial"/>
                <a:cs typeface="Arial"/>
              </a:rPr>
              <a:t>Foundation &amp; Grants 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19452" y="6433620"/>
            <a:ext cx="128270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21</a:t>
            </a:fld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081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>
          <a:xfrm>
            <a:off x="2667000" y="153768"/>
            <a:ext cx="5967412" cy="861774"/>
          </a:xfrm>
        </p:spPr>
        <p:txBody>
          <a:bodyPr/>
          <a:lstStyle/>
          <a:p>
            <a:r>
              <a:rPr lang="en-US" altLang="en-US" sz="3200" b="1" dirty="0"/>
              <a:t>Mission and Motto </a:t>
            </a:r>
            <a:br>
              <a:rPr lang="en-US" altLang="en-US" sz="2800" b="1" dirty="0"/>
            </a:br>
            <a:r>
              <a:rPr lang="en-US" altLang="en-US" sz="2400" b="1" i="1" dirty="0"/>
              <a:t>since 1917</a:t>
            </a:r>
          </a:p>
        </p:txBody>
      </p:sp>
      <p:sp>
        <p:nvSpPr>
          <p:cNvPr id="16387" name="Content Placeholder 4"/>
          <p:cNvSpPr>
            <a:spLocks noGrp="1"/>
          </p:cNvSpPr>
          <p:nvPr>
            <p:ph idx="1"/>
          </p:nvPr>
        </p:nvSpPr>
        <p:spPr>
          <a:xfrm>
            <a:off x="304800" y="1600200"/>
            <a:ext cx="6553945" cy="4267200"/>
          </a:xfrm>
        </p:spPr>
        <p:txBody>
          <a:bodyPr>
            <a:normAutofit/>
          </a:bodyPr>
          <a:lstStyle/>
          <a:p>
            <a:r>
              <a:rPr lang="en-US" altLang="en-US" sz="2200" dirty="0"/>
              <a:t>The mission of The Rotary Foundation is </a:t>
            </a:r>
            <a:r>
              <a:rPr lang="en-US" altLang="en-US" sz="2200" b="1" i="1" u="sng" dirty="0"/>
              <a:t>to enable Rotary members</a:t>
            </a:r>
            <a:r>
              <a:rPr lang="en-US" altLang="en-US" sz="2200" dirty="0"/>
              <a:t> to advance world understanding, goodwill, and peace through the improvement of health, the support of education, and the alleviation of poverty. </a:t>
            </a:r>
            <a:br>
              <a:rPr lang="en-US" altLang="en-US" sz="2200" dirty="0"/>
            </a:br>
            <a:endParaRPr lang="en-US" altLang="en-US" sz="2200" dirty="0"/>
          </a:p>
          <a:p>
            <a:r>
              <a:rPr lang="en-US" altLang="en-US" sz="2200" dirty="0"/>
              <a:t>The Rotary Foundation’s motto is Doing Good in the World.</a:t>
            </a:r>
            <a:br>
              <a:rPr lang="en-US" altLang="en-US" sz="2200" dirty="0"/>
            </a:br>
            <a:endParaRPr lang="en-US" altLang="en-US" sz="2200" dirty="0"/>
          </a:p>
          <a:p>
            <a:r>
              <a:rPr lang="en-US" altLang="en-US" sz="2200" dirty="0"/>
              <a:t>Foundation programs are supported solely by voluntary contributions from Rotarians and friends of the Foundation who share its vision of a better world.</a:t>
            </a:r>
          </a:p>
        </p:txBody>
      </p:sp>
      <p:pic>
        <p:nvPicPr>
          <p:cNvPr id="7" name="Picture 6" descr="TRF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76201"/>
            <a:ext cx="1455016" cy="1143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CD92A5-707C-4BD7-AF32-095FBDA7F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145" y="2441237"/>
            <a:ext cx="213285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54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http://img.docstoccdn.com/thumb/orig/541508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1" y="3131108"/>
            <a:ext cx="4114799" cy="286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017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Rotary Foundation Programs</a:t>
            </a:r>
          </a:p>
        </p:txBody>
      </p:sp>
      <p:pic>
        <p:nvPicPr>
          <p:cNvPr id="18436" name="Picture 14" descr="Slide 60 Fdn_pro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447800"/>
            <a:ext cx="3073400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endpoliono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1325" y="4243388"/>
            <a:ext cx="1162050" cy="1481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6838" y="1981200"/>
            <a:ext cx="4783137" cy="1304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18439" name="Picture 8" descr="http://eastbayrotaract.org/core/wp-content/uploads/2011/03/peacescholar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1" y="1371600"/>
            <a:ext cx="4129268" cy="1680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Content Placeholder 2"/>
          <p:cNvPicPr>
            <a:picLocks noGrp="1" noChangeAspect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4455006" y="2402060"/>
            <a:ext cx="881204" cy="884065"/>
          </a:xfrm>
        </p:spPr>
      </p:pic>
      <p:sp>
        <p:nvSpPr>
          <p:cNvPr id="18442" name="Rectangle 2"/>
          <p:cNvSpPr txBox="1">
            <a:spLocks noChangeArrowheads="1"/>
          </p:cNvSpPr>
          <p:nvPr/>
        </p:nvSpPr>
        <p:spPr bwMode="auto">
          <a:xfrm>
            <a:off x="914400" y="2845358"/>
            <a:ext cx="37020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400" b="1" dirty="0"/>
              <a:t>Rotary Peace Centers</a:t>
            </a:r>
          </a:p>
        </p:txBody>
      </p:sp>
    </p:spTree>
    <p:extLst>
      <p:ext uri="{BB962C8B-B14F-4D97-AF65-F5344CB8AC3E}">
        <p14:creationId xmlns:p14="http://schemas.microsoft.com/office/powerpoint/2010/main" val="796338967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6" y="1422400"/>
            <a:ext cx="8768586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Six Areas of Focus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6" y="1295400"/>
            <a:ext cx="8768586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6" y="1295400"/>
            <a:ext cx="66548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771650"/>
            <a:ext cx="6604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348" y="2203450"/>
            <a:ext cx="65278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381" y="2672030"/>
            <a:ext cx="66040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3302000"/>
            <a:ext cx="65087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50" y="3794660"/>
            <a:ext cx="65214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84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304800"/>
            <a:ext cx="8763917" cy="7954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pPr algn="ctr"/>
            <a:endParaRPr lang="en-US" sz="3600" spc="0" dirty="0">
              <a:solidFill>
                <a:schemeClr val="bg1"/>
              </a:solidFill>
            </a:endParaRPr>
          </a:p>
          <a:p>
            <a:pPr algn="ctr"/>
            <a:r>
              <a:rPr lang="en-US" sz="3600" spc="0" dirty="0">
                <a:solidFill>
                  <a:schemeClr val="bg1"/>
                </a:solidFill>
              </a:rPr>
              <a:t>New Seventh Area of Focus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6491D0-0060-4B9F-AF11-3B7E7E337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28" y="1295400"/>
            <a:ext cx="861237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9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304800"/>
            <a:ext cx="8763917" cy="7954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pPr algn="ctr"/>
            <a:endParaRPr lang="en-US" sz="3600" spc="0" dirty="0">
              <a:solidFill>
                <a:schemeClr val="bg1"/>
              </a:solidFill>
            </a:endParaRPr>
          </a:p>
          <a:p>
            <a:pPr algn="ctr"/>
            <a:r>
              <a:rPr lang="en-US" sz="3600" spc="0" dirty="0">
                <a:solidFill>
                  <a:schemeClr val="bg1"/>
                </a:solidFill>
              </a:rPr>
              <a:t>SUPPORTING THE ROTARY FOUNDATION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26" y="1955060"/>
            <a:ext cx="2693987" cy="22256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3892" y="1943948"/>
            <a:ext cx="2609850" cy="22367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216742" y="4376986"/>
            <a:ext cx="266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Georgia" pitchFamily="18" charset="0"/>
                <a:cs typeface="Arial"/>
              </a:rPr>
              <a:t>Endowment Fund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Georgia" pitchFamily="18" charset="0"/>
                <a:cs typeface="Arial"/>
              </a:rPr>
              <a:t>To Secure Tomorrow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048000" y="4376936"/>
            <a:ext cx="3048000" cy="11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Georgia" pitchFamily="18" charset="0"/>
                <a:cs typeface="Arial"/>
              </a:rPr>
              <a:t>Annual Fund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Georgia" pitchFamily="18" charset="0"/>
                <a:cs typeface="Arial"/>
              </a:rPr>
              <a:t>For Support Today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70219" y="43996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Georgia" pitchFamily="18" charset="0"/>
              </a:rPr>
              <a:t>PolioPlus Fund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Georgia" pitchFamily="18" charset="0"/>
              </a:rPr>
              <a:t>End Polio Now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2D3A3E-FE55-4279-A336-B8EFC20B5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262" y="1979888"/>
            <a:ext cx="2530059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18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304800"/>
            <a:ext cx="8763917" cy="7954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endParaRPr lang="en-US" sz="3600" spc="0" dirty="0">
              <a:solidFill>
                <a:schemeClr val="bg1"/>
              </a:solidFill>
            </a:endParaRPr>
          </a:p>
          <a:p>
            <a:pPr algn="ctr"/>
            <a:r>
              <a:rPr lang="en-US" sz="3600" spc="0" dirty="0">
                <a:solidFill>
                  <a:schemeClr val="bg1"/>
                </a:solidFill>
              </a:rPr>
              <a:t>THE ANNUAL FUND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216742" y="4376986"/>
            <a:ext cx="266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Georgia" pitchFamily="18" charset="0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4400" y="1828800"/>
            <a:ext cx="73914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Primary funding source for Foundation grants and activities which include District and Global Grants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Supports local and international grants through the SHARE system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Contributions are credited to donor’s club and applied to club’s goal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97D3DD-A797-4569-8E44-A98207077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440547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76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30887"/>
          </a:xfrm>
          <a:solidFill>
            <a:schemeClr val="accent1">
              <a:lumMod val="75000"/>
            </a:schemeClr>
          </a:solidFill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 Bold" pitchFamily="34" charset="0"/>
              </a:rPr>
              <a:t>GRANT FUNDING 2021-2022…  </a:t>
            </a:r>
            <a:r>
              <a:rPr lang="en-US" sz="2800" b="1" dirty="0">
                <a:latin typeface="Arial Narrow Bold" pitchFamily="34" charset="0"/>
              </a:rPr>
              <a:t>7780</a:t>
            </a:r>
            <a:endParaRPr lang="en-US" sz="2800" b="1" dirty="0">
              <a:solidFill>
                <a:schemeClr val="bg1"/>
              </a:solidFill>
              <a:latin typeface="Arial Narrow Bold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90800" y="1828800"/>
            <a:ext cx="36576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14400" y="3276600"/>
            <a:ext cx="29718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5257800" y="3276600"/>
            <a:ext cx="2895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057400" y="4800600"/>
            <a:ext cx="25908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5410200" y="4800600"/>
            <a:ext cx="2514600" cy="685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74900" y="1816437"/>
            <a:ext cx="3962400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bevelT w="165100" prst="coolSlant"/>
            <a:bevelB w="165100" prst="coolSlant"/>
            <a:extrusionClr>
              <a:schemeClr val="tx2"/>
            </a:extrusionClr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ea typeface="ＭＳ Ｐゴシック" pitchFamily="34" charset="-128"/>
              </a:rPr>
              <a:t>Annual Fund Share 2018-2019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ea typeface="ＭＳ Ｐゴシック" pitchFamily="34" charset="-128"/>
              </a:rPr>
              <a:t>$222,379</a:t>
            </a:r>
          </a:p>
        </p:txBody>
      </p:sp>
      <p:sp>
        <p:nvSpPr>
          <p:cNvPr id="29708" name="TextBox 10"/>
          <p:cNvSpPr txBox="1">
            <a:spLocks noChangeArrowheads="1"/>
          </p:cNvSpPr>
          <p:nvPr/>
        </p:nvSpPr>
        <p:spPr bwMode="auto">
          <a:xfrm>
            <a:off x="914400" y="3276600"/>
            <a:ext cx="2895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50% World Fund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$111,189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709" name="TextBox 12"/>
          <p:cNvSpPr txBox="1">
            <a:spLocks noChangeArrowheads="1"/>
          </p:cNvSpPr>
          <p:nvPr/>
        </p:nvSpPr>
        <p:spPr bwMode="auto">
          <a:xfrm>
            <a:off x="5334000" y="3276600"/>
            <a:ext cx="2743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50% DDF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$111,189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710" name="TextBox 13"/>
          <p:cNvSpPr txBox="1">
            <a:spLocks noChangeArrowheads="1"/>
          </p:cNvSpPr>
          <p:nvPr/>
        </p:nvSpPr>
        <p:spPr bwMode="auto">
          <a:xfrm>
            <a:off x="2133600" y="4800600"/>
            <a:ext cx="2438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Global Grants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$55,594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711" name="TextBox 14"/>
          <p:cNvSpPr txBox="1">
            <a:spLocks noChangeArrowheads="1"/>
          </p:cNvSpPr>
          <p:nvPr/>
        </p:nvSpPr>
        <p:spPr bwMode="auto">
          <a:xfrm>
            <a:off x="5486400" y="4800600"/>
            <a:ext cx="2362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District Grants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$55,594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67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743200" y="2743200"/>
            <a:ext cx="16002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267200" y="2743200"/>
            <a:ext cx="24384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9709" idx="2"/>
          </p:cNvCxnSpPr>
          <p:nvPr/>
        </p:nvCxnSpPr>
        <p:spPr>
          <a:xfrm flipH="1">
            <a:off x="3276600" y="4292263"/>
            <a:ext cx="3429000" cy="4321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9709" idx="2"/>
          </p:cNvCxnSpPr>
          <p:nvPr/>
        </p:nvCxnSpPr>
        <p:spPr>
          <a:xfrm>
            <a:off x="6705600" y="4292263"/>
            <a:ext cx="381000" cy="508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716" name="TextBox 17"/>
          <p:cNvSpPr txBox="1">
            <a:spLocks noChangeArrowheads="1"/>
          </p:cNvSpPr>
          <p:nvPr/>
        </p:nvSpPr>
        <p:spPr bwMode="auto">
          <a:xfrm>
            <a:off x="3810000" y="2895600"/>
            <a:ext cx="152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D0D0D"/>
                </a:solidFill>
              </a:rPr>
              <a:t>2021-2022</a:t>
            </a:r>
          </a:p>
        </p:txBody>
      </p:sp>
    </p:spTree>
    <p:extLst>
      <p:ext uri="{BB962C8B-B14F-4D97-AF65-F5344CB8AC3E}">
        <p14:creationId xmlns:p14="http://schemas.microsoft.com/office/powerpoint/2010/main" val="3210062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30887"/>
          </a:xfrm>
          <a:solidFill>
            <a:schemeClr val="accent1">
              <a:lumMod val="75000"/>
            </a:schemeClr>
          </a:solidFill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 Bold" pitchFamily="34" charset="0"/>
              </a:rPr>
              <a:t>GRANT Funding for 2021-2022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07EE055-BB12-416B-A3AC-2D8C9E10E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629700"/>
              </p:ext>
            </p:extLst>
          </p:nvPr>
        </p:nvGraphicFramePr>
        <p:xfrm>
          <a:off x="381000" y="1523998"/>
          <a:ext cx="8229601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371683303"/>
                    </a:ext>
                  </a:extLst>
                </a:gridCol>
                <a:gridCol w="1600201">
                  <a:extLst>
                    <a:ext uri="{9D8B030D-6E8A-4147-A177-3AD203B41FA5}">
                      <a16:colId xmlns:a16="http://schemas.microsoft.com/office/drawing/2014/main" val="402825964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57004392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45156381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510473565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r>
                        <a:rPr lang="en-US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Annual Fund</a:t>
                      </a:r>
                    </a:p>
                    <a:p>
                      <a:r>
                        <a:rPr lang="en-US" dirty="0"/>
                        <a:t>Donated</a:t>
                      </a:r>
                    </a:p>
                    <a:p>
                      <a:r>
                        <a:rPr lang="en-US" dirty="0"/>
                        <a:t>2018-2019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District Designated Funds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Global Grants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District Grants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49329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7780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$222,379.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$111,189.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$55,594.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$55,594.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969689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7850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119,752.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54,328.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$27,164.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$27,164.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4215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7870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$134,909.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$67,454.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$33,727.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$33,727.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860807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7890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$186,000.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$93,000.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$46,500.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$46,500.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76995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7910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$127,140.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$63,570.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$31,785.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$31,785.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18883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$187,556.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$93,776.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$46,888.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$46,888.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2660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en-US" dirty="0"/>
                        <a:t>7980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$358,669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$179,334.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$89,667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$89,667.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110458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32525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3082483-CB74-4593-B8D7-DE871ACD07A9}"/>
              </a:ext>
            </a:extLst>
          </p:cNvPr>
          <p:cNvSpPr txBox="1"/>
          <p:nvPr/>
        </p:nvSpPr>
        <p:spPr>
          <a:xfrm>
            <a:off x="381000" y="5492233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D7950 chooses not to share this information with the other districts of NEPETS</a:t>
            </a:r>
          </a:p>
        </p:txBody>
      </p:sp>
    </p:spTree>
    <p:extLst>
      <p:ext uri="{BB962C8B-B14F-4D97-AF65-F5344CB8AC3E}">
        <p14:creationId xmlns:p14="http://schemas.microsoft.com/office/powerpoint/2010/main" val="1134381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Vision Statement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5842F-CD7E-4B3F-AF79-6A82AB4545B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24940" y="1295400"/>
            <a:ext cx="629412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07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30887"/>
          </a:xfrm>
          <a:solidFill>
            <a:schemeClr val="accent1">
              <a:lumMod val="75000"/>
            </a:schemeClr>
          </a:solidFill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 Bold" pitchFamily="34" charset="0"/>
              </a:rPr>
              <a:t>GRANT QUALIFICATION 2021-2022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" y="1371600"/>
            <a:ext cx="8077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Send at least one member to the Grant Management Training.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Input your club’s Foundation goals into Club Central on rotary.org by July 1, 2021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(not required by all districts).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Complete two documents: TRF Club MOU &amp; the District Addendum (if you have one).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Club Presidents for 2020-21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2021-22 must sign both documents.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Check with your District for snail mail address.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5D1A5C-97AD-434B-A7BF-E370A21B5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4806824"/>
            <a:ext cx="223837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72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solidFill>
            <a:schemeClr val="accent1">
              <a:lumMod val="75000"/>
            </a:schemeClr>
          </a:solidFill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 Bold" pitchFamily="34" charset="0"/>
              </a:rPr>
              <a:t>THE ENDOWMENT FUND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" y="12954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2800" b="1" dirty="0">
              <a:latin typeface="Georgi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2377" y="1524000"/>
            <a:ext cx="541502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Gifts to the Endowment Fund are held in perpetuity. They are professionally invested, with a portion of the earnings used each year for purposes specified by the Trustees and the donors. </a:t>
            </a:r>
          </a:p>
          <a:p>
            <a:pPr lvl="0"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Endowment Fund offers donors a way to create their own lasting legacy through Rotary. 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The Endowment helps fund the Peace Centers.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Named endowed funds may recognize gifts of $25,000 or more.</a:t>
            </a:r>
          </a:p>
        </p:txBody>
      </p:sp>
      <p:pic>
        <p:nvPicPr>
          <p:cNvPr id="5" name="Picture 2" descr="R:\BM Images\___AreasOFFocus_Tanaka_Galleries\Outreach to Youth\20100203_GT_10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752600"/>
            <a:ext cx="2749136" cy="26670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504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solidFill>
            <a:schemeClr val="accent1">
              <a:lumMod val="75000"/>
            </a:schemeClr>
          </a:solidFill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 Bold" pitchFamily="34" charset="0"/>
              </a:rPr>
              <a:t>INDIVIDUAL RECOGNITION: PAUL HARRIS FELLOW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6002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85858"/>
                </a:solidFill>
                <a:latin typeface="Georgia" pitchFamily="18" charset="0"/>
              </a:rPr>
              <a:t>A person who contributes $1,000 to the Annual Fund, Polio Plus or an approved  Global Grant </a:t>
            </a:r>
            <a:r>
              <a:rPr lang="en-US" sz="2400" b="1" i="1" dirty="0">
                <a:solidFill>
                  <a:srgbClr val="585858"/>
                </a:solidFill>
                <a:latin typeface="Georgia" pitchFamily="18" charset="0"/>
              </a:rPr>
              <a:t>or</a:t>
            </a:r>
            <a:r>
              <a:rPr lang="en-US" sz="2400" b="1" dirty="0">
                <a:solidFill>
                  <a:srgbClr val="585858"/>
                </a:solidFill>
                <a:latin typeface="Georgia" pitchFamily="18" charset="0"/>
              </a:rPr>
              <a:t> in whose name $1,000 is contributed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200400"/>
            <a:ext cx="3160418" cy="25478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733800"/>
            <a:ext cx="3683000" cy="1354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208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solidFill>
            <a:schemeClr val="accent1">
              <a:lumMod val="75000"/>
            </a:schemeClr>
          </a:solidFill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 Bold" pitchFamily="34" charset="0"/>
              </a:rPr>
              <a:t>INDIVIDUAL RECOGNITION: PAUL HARRIS SOCIETY MEMBER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6002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spcBef>
                <a:spcPts val="0"/>
              </a:spcBef>
              <a:buNone/>
            </a:pPr>
            <a:r>
              <a:rPr lang="en-US" sz="2400" dirty="0">
                <a:solidFill>
                  <a:srgbClr val="585858"/>
                </a:solidFill>
                <a:latin typeface="Georgia" pitchFamily="18" charset="0"/>
              </a:rPr>
              <a:t>Contributes $1,000 each year to the Annual Fund, Polio Plus, or approved Global Grants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1550" y="3087627"/>
            <a:ext cx="2120900" cy="260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10259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solidFill>
            <a:schemeClr val="accent1">
              <a:lumMod val="75000"/>
            </a:schemeClr>
          </a:solidFill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 Bold" pitchFamily="34" charset="0"/>
              </a:rPr>
              <a:t>INDIVIDUAL RECOGNITION: BENEFACTOR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600200"/>
            <a:ext cx="80010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585858"/>
                </a:solidFill>
                <a:latin typeface="Calibri" pitchFamily="34" charset="0"/>
              </a:rPr>
              <a:t> </a:t>
            </a:r>
            <a:r>
              <a:rPr lang="en-US" sz="2400" dirty="0">
                <a:solidFill>
                  <a:srgbClr val="585858"/>
                </a:solidFill>
                <a:latin typeface="Georgia" pitchFamily="18" charset="0"/>
              </a:rPr>
              <a:t>Provision in estate plan bequeaths minimum $1,000 to The Rotary Foundation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srgbClr val="585858"/>
                </a:solidFill>
                <a:latin typeface="Georgia" pitchFamily="18" charset="0"/>
              </a:rPr>
              <a:t> An outright gift of $1,000 </a:t>
            </a:r>
          </a:p>
          <a:p>
            <a:r>
              <a:rPr lang="en-US" sz="2400" dirty="0">
                <a:solidFill>
                  <a:srgbClr val="585858"/>
                </a:solidFill>
                <a:latin typeface="Georgia" pitchFamily="18" charset="0"/>
              </a:rPr>
              <a:t> to the Endowment Fund </a:t>
            </a:r>
          </a:p>
        </p:txBody>
      </p:sp>
      <p:pic>
        <p:nvPicPr>
          <p:cNvPr id="6" name="Picture 5" descr="_A6K5641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200400"/>
            <a:ext cx="4114800" cy="25939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75763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solidFill>
            <a:schemeClr val="accent1">
              <a:lumMod val="75000"/>
            </a:schemeClr>
          </a:solidFill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 Bold" pitchFamily="34" charset="0"/>
              </a:rPr>
              <a:t>INDIVIDUAL RECOGNITION: BEQUEST SOCIETY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6002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kern="0" dirty="0">
                <a:solidFill>
                  <a:srgbClr val="585858"/>
                </a:solidFill>
                <a:latin typeface="Georgia" pitchFamily="18" charset="0"/>
                <a:cs typeface="Arial"/>
              </a:rPr>
              <a:t>Provision in estate plan totaling $10,000+ </a:t>
            </a:r>
            <a:br>
              <a:rPr lang="en-US" sz="2400" kern="0" dirty="0">
                <a:solidFill>
                  <a:srgbClr val="585858"/>
                </a:solidFill>
                <a:latin typeface="Georgia" pitchFamily="18" charset="0"/>
                <a:cs typeface="Arial"/>
              </a:rPr>
            </a:br>
            <a:br>
              <a:rPr lang="en-US" sz="2400" kern="0" dirty="0">
                <a:solidFill>
                  <a:srgbClr val="585858"/>
                </a:solidFill>
                <a:latin typeface="Georgia" pitchFamily="18" charset="0"/>
                <a:cs typeface="Arial"/>
              </a:rPr>
            </a:br>
            <a:r>
              <a:rPr lang="en-US" sz="2400" kern="0" dirty="0">
                <a:solidFill>
                  <a:srgbClr val="585858"/>
                </a:solidFill>
                <a:latin typeface="Georgia" pitchFamily="18" charset="0"/>
                <a:cs typeface="Arial"/>
              </a:rPr>
              <a:t>Examples: living will, life insurance policy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124200"/>
            <a:ext cx="2511425" cy="2384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3124200"/>
            <a:ext cx="2391794" cy="2384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74422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solidFill>
            <a:schemeClr val="accent1">
              <a:lumMod val="75000"/>
            </a:schemeClr>
          </a:solidFill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 Bold" pitchFamily="34" charset="0"/>
              </a:rPr>
              <a:t>INDIVIDUAL RECOGNITION: MAJOR DONOR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600200"/>
            <a:ext cx="8001000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lnSpc>
                <a:spcPct val="80000"/>
              </a:lnSpc>
              <a:spcAft>
                <a:spcPts val="1800"/>
              </a:spcAft>
              <a:buFontTx/>
              <a:buChar char="•"/>
            </a:pPr>
            <a:r>
              <a:rPr lang="en-US" sz="2400" kern="0" dirty="0">
                <a:solidFill>
                  <a:srgbClr val="585858"/>
                </a:solidFill>
                <a:latin typeface="Georgia" pitchFamily="18" charset="0"/>
                <a:cs typeface="Arial"/>
              </a:rPr>
              <a:t>Personal outright or cumulative gifts of </a:t>
            </a:r>
            <a:br>
              <a:rPr lang="en-US" sz="2400" kern="0" dirty="0">
                <a:solidFill>
                  <a:srgbClr val="585858"/>
                </a:solidFill>
                <a:latin typeface="Georgia" pitchFamily="18" charset="0"/>
                <a:cs typeface="Arial"/>
              </a:rPr>
            </a:br>
            <a:r>
              <a:rPr lang="en-US" sz="2400" kern="0" dirty="0">
                <a:solidFill>
                  <a:srgbClr val="585858"/>
                </a:solidFill>
                <a:latin typeface="Georgia" pitchFamily="18" charset="0"/>
                <a:cs typeface="Arial"/>
              </a:rPr>
              <a:t>$10,000+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400" kern="0" dirty="0">
                <a:solidFill>
                  <a:srgbClr val="585858"/>
                </a:solidFill>
                <a:latin typeface="Georgia" pitchFamily="18" charset="0"/>
                <a:cs typeface="Arial"/>
              </a:rPr>
              <a:t>Cash, life income agreements, bequests, real estate, or securities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505200"/>
            <a:ext cx="3121025" cy="235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505200"/>
            <a:ext cx="3425825" cy="2341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49049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solidFill>
            <a:schemeClr val="accent1">
              <a:lumMod val="75000"/>
            </a:schemeClr>
          </a:solidFill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 Bold" pitchFamily="34" charset="0"/>
              </a:rPr>
              <a:t>CLUB BANNER RECOGNITIONS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E8C5F-89ED-40C6-BBB2-9E3EF1E32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4916" y="1371600"/>
            <a:ext cx="6051884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53FBEE-F66E-4EE9-8AE0-68EC4F83567E}"/>
              </a:ext>
            </a:extLst>
          </p:cNvPr>
          <p:cNvSpPr txBox="1"/>
          <p:nvPr/>
        </p:nvSpPr>
        <p:spPr>
          <a:xfrm>
            <a:off x="2634916" y="5168205"/>
            <a:ext cx="26990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Average of $100 in per capita giving and every contributes at least $25 to Annual Fund, PolioPlus Fund, approved global grants, or Endowment Fund.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49BF74-6753-46ED-BCD3-30490908BC1B}"/>
              </a:ext>
            </a:extLst>
          </p:cNvPr>
          <p:cNvSpPr txBox="1"/>
          <p:nvPr/>
        </p:nvSpPr>
        <p:spPr>
          <a:xfrm>
            <a:off x="5791200" y="5181600"/>
            <a:ext cx="2819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Minimum Annual Fund contribution of $100 per capita and every member personally contributes at least $25 to the Annual Fund during the year. 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4066172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solidFill>
            <a:schemeClr val="accent1">
              <a:lumMod val="75000"/>
            </a:schemeClr>
          </a:solidFill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 Bold" pitchFamily="34" charset="0"/>
              </a:rPr>
              <a:t>CLUB BANNER RECOGNITIONS  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9536860-57F8-448E-A5D1-7C4B30004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546558" cy="3657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13956B-2F8E-477D-AB14-1FD06055E425}"/>
              </a:ext>
            </a:extLst>
          </p:cNvPr>
          <p:cNvSpPr txBox="1"/>
          <p:nvPr/>
        </p:nvSpPr>
        <p:spPr>
          <a:xfrm>
            <a:off x="2057400" y="5410200"/>
            <a:ext cx="2286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9424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n-US" sz="1400" dirty="0">
                <a:solidFill>
                  <a:srgbClr val="39424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very member contributes a minimum of $1,000 to the Annual Fund, PolioPlus, or global grants within a Rotary year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7CF1D-A25C-44A3-B0B2-843C5F514FE6}"/>
              </a:ext>
            </a:extLst>
          </p:cNvPr>
          <p:cNvSpPr txBox="1"/>
          <p:nvPr/>
        </p:nvSpPr>
        <p:spPr>
          <a:xfrm>
            <a:off x="4876800" y="5562600"/>
            <a:ext cx="2667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39424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n-US" sz="1400" dirty="0">
                <a:solidFill>
                  <a:srgbClr val="39424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ll members are Paul Harris Fellows. This is a one-time recognition.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630121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68362"/>
          </a:xfrm>
          <a:solidFill>
            <a:schemeClr val="accent1">
              <a:lumMod val="75000"/>
            </a:schemeClr>
          </a:solidFill>
          <a:ln>
            <a:miter lim="800000"/>
            <a:headEnd/>
            <a:tailEnd/>
          </a:ln>
        </p:spPr>
        <p:txBody>
          <a:bodyPr vert="horz" wrap="square" numCol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FOUNDATION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600" y="3657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10200" y="5334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676400"/>
            <a:ext cx="7848600" cy="3867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20000"/>
              </a:lnSpc>
              <a:spcBef>
                <a:spcPct val="2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Rotarian Every Year</a:t>
            </a:r>
          </a:p>
          <a:p>
            <a:pPr lvl="1" algn="ctr">
              <a:lnSpc>
                <a:spcPct val="120000"/>
              </a:lnSpc>
              <a:spcBef>
                <a:spcPct val="20000"/>
              </a:spcBef>
            </a:pPr>
            <a:r>
              <a:rPr lang="en-US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(EREY)</a:t>
            </a:r>
          </a:p>
          <a:p>
            <a:pPr lvl="1" algn="ctr">
              <a:lnSpc>
                <a:spcPct val="120000"/>
              </a:lnSpc>
              <a:spcBef>
                <a:spcPct val="20000"/>
              </a:spcBef>
            </a:pP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  <a:spcBef>
                <a:spcPct val="20000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minimum Annual Fund contribution of $100 per capita during the Rotary year, and every dues-paying member must personally contribute at least $25 to the Annual Fund during the year.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402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3CF0D-B173-48DB-99CF-F610DA150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 Strategic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959FA-8606-4D48-912F-D32FADE45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0" y="1497106"/>
            <a:ext cx="6553199" cy="5576911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PRIORITY 1 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Increase Our Impact</a:t>
            </a:r>
            <a:endParaRPr lang="en-US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 of Action are effective problem-solvers.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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Assess the needs of the community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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Join together to help make improvements.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cap="all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PRIORITY 2 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Expand Our Reach</a:t>
            </a:r>
            <a:endParaRPr lang="en-US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 of Action activate and inspire one another.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impact is larger when more people unite with us.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 appreciate our ambitious, compassionate, and inclusive spirit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Our stories give people hope that the world can change for the better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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Invite others to join us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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Build connections and opportunities to share our passion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76AB06-800A-43C3-AEEA-7DD4D76B3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75" y="1497106"/>
            <a:ext cx="1997242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517FFF-9DEB-43C7-B6D6-03AFFEE39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501614"/>
            <a:ext cx="198911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85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390" y="353809"/>
            <a:ext cx="462534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400" spc="-100" dirty="0"/>
              <a:t>Resources</a:t>
            </a:r>
            <a:endParaRPr sz="440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40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07390" y="1512346"/>
            <a:ext cx="7741284" cy="4332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https://my.rotary.org/en/learning-reference/about-rotary/strategic-plan</a:t>
            </a:r>
            <a:endParaRPr lang="en-US" sz="24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44475" marR="80645" indent="-231775">
              <a:lnSpc>
                <a:spcPts val="3100"/>
              </a:lnSpc>
              <a:buFontTx/>
              <a:buChar char="•"/>
              <a:tabLst>
                <a:tab pos="244475" algn="l"/>
              </a:tabLst>
            </a:pPr>
            <a:r>
              <a:rPr lang="en-US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https://my.rotary.org/en/take-action/apply-grants/district-grants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01675" marR="80645" lvl="1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Terms and Conditions for Rotary Foundation District Grants and Global Grants</a:t>
            </a:r>
          </a:p>
          <a:p>
            <a:pPr marL="701675" marR="80645" lvl="1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Community Assessment Tools (PDF)</a:t>
            </a:r>
          </a:p>
          <a:p>
            <a:pPr marL="701675" marR="80645" lvl="1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Lead Your District: Rotary Foundation Committee manual (PDF)</a:t>
            </a:r>
          </a:p>
          <a:p>
            <a:pPr marL="701675" marR="80645" lvl="1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District Grant Lifecycle (PDF)</a:t>
            </a:r>
          </a:p>
          <a:p>
            <a:pPr marL="701675" marR="80645" lvl="1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How to use the Grant Center (PDF)</a:t>
            </a:r>
          </a:p>
          <a:p>
            <a:pPr marL="701675" marR="80645" lvl="1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A Guide to Global Grants (PDF)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062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9525"/>
            <a:ext cx="91440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1190175"/>
            <a:ext cx="5638800" cy="2231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5830"/>
              </a:lnSpc>
            </a:pPr>
            <a:r>
              <a:rPr sz="5400" b="1" spc="-5" dirty="0">
                <a:latin typeface="Arial"/>
                <a:cs typeface="Arial"/>
              </a:rPr>
              <a:t>P</a:t>
            </a:r>
            <a:r>
              <a:rPr lang="en-US" sz="5400" b="1" spc="-5" dirty="0">
                <a:latin typeface="Arial"/>
                <a:cs typeface="Arial"/>
              </a:rPr>
              <a:t>ublic Relations  Public Image</a:t>
            </a:r>
            <a:br>
              <a:rPr lang="en-US" sz="5400" b="1" spc="-5" dirty="0">
                <a:latin typeface="Arial"/>
                <a:cs typeface="Arial"/>
              </a:rPr>
            </a:br>
            <a:r>
              <a:rPr lang="en-US" sz="5400" b="1" spc="-5" dirty="0">
                <a:latin typeface="Arial"/>
                <a:cs typeface="Arial"/>
              </a:rPr>
              <a:t>Rotary Brand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19452" y="6433620"/>
            <a:ext cx="128270" cy="211454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41</a:t>
            </a:fld>
            <a:endParaRPr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0583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Public Relations / Public Image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45" y="1497106"/>
            <a:ext cx="7788908" cy="4062651"/>
          </a:xfrm>
        </p:spPr>
        <p:txBody>
          <a:bodyPr/>
          <a:lstStyle/>
          <a:p>
            <a:endParaRPr lang="en-US" sz="2200" b="1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/>
              <a:t>Club Public Image Chair / Social Media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/>
              <a:t>Your Club websites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/>
              <a:t>Twitter &amp; Instagram Club Accounts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/>
              <a:t>Club Facebook Page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/>
              <a:t>Rotary offered materials (Rotary Club Central)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2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200" dirty="0"/>
              <a:t>Your club branding / Signature Community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33ABD-C0F2-44B7-8DEF-14E0470BC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209800"/>
            <a:ext cx="300925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349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56" y="18143"/>
            <a:ext cx="7800340" cy="1107996"/>
          </a:xfrm>
        </p:spPr>
        <p:txBody>
          <a:bodyPr/>
          <a:lstStyle/>
          <a:p>
            <a:r>
              <a:rPr lang="en-US" sz="3600" dirty="0"/>
              <a:t>Six Social Media Resolutions To Get Your Club Noticed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545" y="1497106"/>
            <a:ext cx="7788908" cy="4924425"/>
          </a:xfrm>
        </p:spPr>
        <p:txBody>
          <a:bodyPr/>
          <a:lstStyle/>
          <a:p>
            <a:r>
              <a:rPr lang="en-US" sz="2400" dirty="0"/>
              <a:t>1. Be consistent – Post regularly and often</a:t>
            </a:r>
          </a:p>
          <a:p>
            <a:endParaRPr lang="en-US" sz="2400" dirty="0"/>
          </a:p>
          <a:p>
            <a:r>
              <a:rPr lang="en-US" sz="2400" dirty="0"/>
              <a:t>2. Develop a social media schedule</a:t>
            </a:r>
          </a:p>
          <a:p>
            <a:endParaRPr lang="en-US" sz="2400" dirty="0"/>
          </a:p>
          <a:p>
            <a:r>
              <a:rPr lang="en-US" sz="2400" dirty="0"/>
              <a:t>3. Mix it up </a:t>
            </a:r>
          </a:p>
          <a:p>
            <a:endParaRPr lang="en-US" sz="2400" dirty="0"/>
          </a:p>
          <a:p>
            <a:r>
              <a:rPr lang="en-US" sz="2400" dirty="0"/>
              <a:t>4. Develop a strategy </a:t>
            </a:r>
          </a:p>
          <a:p>
            <a:endParaRPr lang="en-US" sz="2400" dirty="0"/>
          </a:p>
          <a:p>
            <a:r>
              <a:rPr lang="en-US" sz="2400" dirty="0"/>
              <a:t>5. Establish guidelines</a:t>
            </a:r>
          </a:p>
          <a:p>
            <a:endParaRPr lang="en-US" sz="2400" dirty="0"/>
          </a:p>
          <a:p>
            <a:r>
              <a:rPr lang="en-US" sz="2400" dirty="0"/>
              <a:t>6. Have FUN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B5387C-12E5-4B3F-86DB-DA5E88410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199" y="2971800"/>
            <a:ext cx="525201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20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FD593-2866-47C2-A40C-10FFDA84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54CB3-CA18-4D6D-AC3B-520292016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545" y="1497106"/>
            <a:ext cx="7788908" cy="430887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how to use communications strategies to achieve your public image goals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Consider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how to create and implement both an internal and external communications plan for your club</a:t>
            </a:r>
          </a:p>
          <a:p>
            <a:pPr lvl="0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Use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 public image resources available to enhance your communications efforts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195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D4F01-CA04-4A53-8155-0C0507526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Public Image Coordinators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DA031-95CF-40A4-A737-BB30A0D84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2599" y="1497106"/>
            <a:ext cx="6713853" cy="4431983"/>
          </a:xfrm>
        </p:spPr>
        <p:txBody>
          <a:bodyPr/>
          <a:lstStyle/>
          <a:p>
            <a:pPr algn="ctr" defTabSz="457200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3600" b="1" dirty="0"/>
              <a:t>Helpful tips</a:t>
            </a:r>
          </a:p>
          <a:p>
            <a:pPr algn="ctr" defTabSz="45720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Pick your Communications Chair </a:t>
            </a:r>
          </a:p>
          <a:p>
            <a:pPr marL="342900" indent="-342900" algn="ctr" defTabSz="457200">
              <a:buFontTx/>
              <a:buAutoNum type="arabi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Help your Club Chair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build a Committee</a:t>
            </a:r>
          </a:p>
          <a:p>
            <a:pPr marL="342900" indent="-342900" algn="ctr" defTabSz="457200">
              <a:buFontTx/>
              <a:buAutoNum type="arabi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Train your members and club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2B54D-E9EF-4ED0-8150-D1D91B704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33600"/>
            <a:ext cx="1662366" cy="285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40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7076B-E12B-406A-9D25-2892FDE6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85495"/>
            <a:ext cx="8839200" cy="553998"/>
          </a:xfrm>
        </p:spPr>
        <p:txBody>
          <a:bodyPr/>
          <a:lstStyle/>
          <a:p>
            <a:r>
              <a:rPr lang="en-US" sz="3600" dirty="0"/>
              <a:t>Rotary Public Image Coordinators-Zone 32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0918D-5BAC-4DD5-A417-21FB14A99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545" y="1676400"/>
            <a:ext cx="7788908" cy="4496616"/>
          </a:xfrm>
        </p:spPr>
        <p:txBody>
          <a:bodyPr/>
          <a:lstStyle/>
          <a:p>
            <a:pPr algn="ctr" defTabSz="457200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Can help you and your Club:</a:t>
            </a:r>
          </a:p>
          <a:p>
            <a:pPr algn="ctr" defTabSz="457200" eaLnBrk="1" hangingPunct="1">
              <a:lnSpc>
                <a:spcPct val="90000"/>
              </a:lnSpc>
              <a:spcBef>
                <a:spcPts val="600"/>
              </a:spcBef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457200" eaLnBrk="1" hangingPunct="1">
              <a:lnSpc>
                <a:spcPct val="90000"/>
              </a:lnSpc>
              <a:spcBef>
                <a:spcPts val="600"/>
              </a:spcBef>
            </a:pP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Assist with public image goals</a:t>
            </a:r>
          </a:p>
          <a:p>
            <a:pPr lvl="1" indent="0" algn="ctr" defTabSz="457200" eaLnBrk="1" hangingPunct="1">
              <a:lnSpc>
                <a:spcPct val="90000"/>
              </a:lnSpc>
              <a:spcBef>
                <a:spcPts val="600"/>
              </a:spcBef>
            </a:pPr>
            <a:endParaRPr lang="en-US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 indent="0" algn="ctr" defTabSz="457200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Training at all levels</a:t>
            </a:r>
          </a:p>
          <a:p>
            <a:pPr lvl="1" indent="0" algn="ctr" defTabSz="457200" eaLnBrk="1" hangingPunct="1">
              <a:lnSpc>
                <a:spcPct val="90000"/>
              </a:lnSpc>
              <a:spcBef>
                <a:spcPts val="600"/>
              </a:spcBef>
            </a:pPr>
            <a:endParaRPr lang="en-US" sz="28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 indent="0" algn="ctr" defTabSz="457200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28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Provide resources</a:t>
            </a:r>
          </a:p>
          <a:p>
            <a:pPr algn="ctr" defTabSz="457200"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A2CDE-875F-4A82-8CC9-791D00D47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09800"/>
            <a:ext cx="1662366" cy="285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25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Image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534399" cy="4802916"/>
          </a:xfrm>
        </p:spPr>
        <p:txBody>
          <a:bodyPr>
            <a:normAutofit fontScale="62500" lnSpcReduction="20000"/>
          </a:bodyPr>
          <a:lstStyle/>
          <a:p>
            <a:pPr fontAlgn="base">
              <a:lnSpc>
                <a:spcPct val="170000"/>
              </a:lnSpc>
            </a:pPr>
            <a:r>
              <a:rPr lang="en-US" dirty="0"/>
              <a:t>Each club should have a public image committee that:</a:t>
            </a:r>
          </a:p>
          <a:p>
            <a:pPr marL="457200" indent="-45720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/>
              <a:t>Attends your district public image seminar.</a:t>
            </a:r>
          </a:p>
          <a:p>
            <a:pPr marL="457200" indent="-45720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/>
              <a:t>Develops a public image plan, then set and achieve public image goals.</a:t>
            </a:r>
          </a:p>
          <a:p>
            <a:pPr marL="457200" indent="-45720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/>
              <a:t>Promotes club activities and projects among club members, local media outlets, and members of your community.</a:t>
            </a:r>
          </a:p>
          <a:p>
            <a:pPr marL="457200" indent="-45720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/>
              <a:t>Use the resources in the Brand Center to enhance Rotary’s public image.</a:t>
            </a:r>
          </a:p>
          <a:p>
            <a:pPr marL="457200" indent="-45720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/>
              <a:t>Makes sure club communications follow Rotary’s guidelines for voice and visual identity.</a:t>
            </a:r>
          </a:p>
          <a:p>
            <a:pPr marL="457200" indent="-45720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/>
              <a:t>Uses the People of Action campaign materials to increase public understanding of Rotary and drive engagement in your community.</a:t>
            </a:r>
          </a:p>
          <a:p>
            <a:pPr marL="457200" indent="-457200" fontAlgn="base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dirty="0"/>
              <a:t>Enhances projects and activities to make them more appealing to the media.</a:t>
            </a:r>
          </a:p>
          <a:p>
            <a:pPr fontAlgn="base"/>
            <a:endParaRPr lang="en-US" b="1" dirty="0">
              <a:hlinkClick r:id="rId3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5392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Relations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726716"/>
          </a:xfrm>
        </p:spPr>
        <p:txBody>
          <a:bodyPr>
            <a:normAutofit fontScale="77500" lnSpcReduction="20000"/>
          </a:bodyPr>
          <a:lstStyle/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 many clubs, members serve on a committee for three years, so it’s likely that some current committee members will continue into your term. If you need to fill any openings, work with the president-elect to find someone with experience in at least one of these areas: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Advertising, Marketing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Public relations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Media relations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Public speaking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Writing, or photography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Social media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Website development</a:t>
            </a:r>
          </a:p>
          <a:p>
            <a:pPr marL="457200" indent="-45720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Event planning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73C02-8599-40DC-93D8-DC6313B6C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1" y="3048000"/>
            <a:ext cx="5181600" cy="353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355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Public Relations / Public Image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1400" y="1497107"/>
            <a:ext cx="5410200" cy="4294094"/>
          </a:xfrm>
        </p:spPr>
        <p:txBody>
          <a:bodyPr>
            <a:normAutofit fontScale="92500"/>
          </a:bodyPr>
          <a:lstStyle/>
          <a:p>
            <a:endParaRPr lang="en-US" b="1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Club Public Image Chair / Social Media 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Your Club websites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Club Facebook Page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Rotary offered materials (Rotary Club Central)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4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Your club branding / Signature Community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AD0C3D-B1EE-461B-829E-A9F64AC4B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" y="1752600"/>
            <a:ext cx="329184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35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C87DB-4A35-4EC2-8C3D-A756EF84F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 Strategic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4F29F-180B-45C3-AA7C-17130F4DB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0" y="1497106"/>
            <a:ext cx="6248399" cy="3598614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PRIORITY 3 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Enhance Participant Engagement</a:t>
            </a:r>
            <a:endParaRPr lang="en-US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 of Action strive to understand the needs of others.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 need to feel seen and heard.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 are seeking experiences that feel personally and professionally relevant and fulfilling.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Seeing our dedication, people are eager to join and go the distance with us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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Commit to putting the needs, expectations, and growth at the center of all we do.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10205-117C-4160-A735-94A4A5399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497106"/>
            <a:ext cx="202130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916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8214631-A3BE-423E-8A36-608F115360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6941781"/>
              </p:ext>
            </p:extLst>
          </p:nvPr>
        </p:nvGraphicFramePr>
        <p:xfrm>
          <a:off x="619125" y="1497106"/>
          <a:ext cx="8067675" cy="4924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C5CF090-F186-4C47-8CF1-DDB3D04C8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Avenues for Success</a:t>
            </a:r>
          </a:p>
        </p:txBody>
      </p:sp>
    </p:spTree>
    <p:extLst>
      <p:ext uri="{BB962C8B-B14F-4D97-AF65-F5344CB8AC3E}">
        <p14:creationId xmlns:p14="http://schemas.microsoft.com/office/powerpoint/2010/main" val="21560902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092A-A4C3-40C6-B0B8-2816F7FEC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Audience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1A43A-3304-4D06-BD3B-ECBB2A8C9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961030" cy="464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58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FFF4-B13A-4658-865C-B884D4255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Branding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3C9A5-56AF-472D-8748-54C7C40EF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24000"/>
            <a:ext cx="3486150" cy="1314450"/>
          </a:xfrm>
          <a:prstGeom prst="rect">
            <a:avLst/>
          </a:prstGeom>
        </p:spPr>
      </p:pic>
      <p:pic>
        <p:nvPicPr>
          <p:cNvPr id="2050" name="Picture 2" descr="Presidential theme | My Rotary">
            <a:extLst>
              <a:ext uri="{FF2B5EF4-FFF2-40B4-BE49-F238E27FC236}">
                <a16:creationId xmlns:a16="http://schemas.microsoft.com/office/drawing/2014/main" id="{AAD8A9EE-5000-42B0-9CD1-1234E9675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029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6AF737-AA08-4BB2-AB02-075BB1E52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652" y="1549581"/>
            <a:ext cx="2619375" cy="1743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47A502-DEEC-45C2-A150-59186DEAC3FE}"/>
              </a:ext>
            </a:extLst>
          </p:cNvPr>
          <p:cNvSpPr txBox="1"/>
          <p:nvPr/>
        </p:nvSpPr>
        <p:spPr>
          <a:xfrm>
            <a:off x="3581400" y="3429000"/>
            <a:ext cx="518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Use the correct brand – Wheel plus horizontal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Any club can use without permission, unless selling a product outside your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Always use the current year theme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8D586-8666-488C-A1FA-37F65A73CE9F}"/>
              </a:ext>
            </a:extLst>
          </p:cNvPr>
          <p:cNvSpPr txBox="1"/>
          <p:nvPr/>
        </p:nvSpPr>
        <p:spPr>
          <a:xfrm>
            <a:off x="457200" y="5486400"/>
            <a:ext cx="2362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2020-2021 Theme</a:t>
            </a:r>
          </a:p>
        </p:txBody>
      </p:sp>
    </p:spTree>
    <p:extLst>
      <p:ext uri="{BB962C8B-B14F-4D97-AF65-F5344CB8AC3E}">
        <p14:creationId xmlns:p14="http://schemas.microsoft.com/office/powerpoint/2010/main" val="21792408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390" y="353809"/>
            <a:ext cx="46253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0" dirty="0"/>
              <a:t>Your </a:t>
            </a:r>
            <a:r>
              <a:rPr spc="-5" dirty="0"/>
              <a:t>Club</a:t>
            </a:r>
            <a:r>
              <a:rPr spc="25" dirty="0"/>
              <a:t> </a:t>
            </a:r>
            <a:r>
              <a:rPr spc="-15" dirty="0"/>
              <a:t>Website</a:t>
            </a: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53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09600" y="1727200"/>
            <a:ext cx="7429499" cy="37984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sz="2600" dirty="0">
                <a:latin typeface="Arial"/>
                <a:cs typeface="Arial"/>
              </a:rPr>
              <a:t>A </a:t>
            </a:r>
            <a:r>
              <a:rPr sz="2600" spc="-5" dirty="0">
                <a:latin typeface="Arial"/>
                <a:cs typeface="Arial"/>
              </a:rPr>
              <a:t>communication </a:t>
            </a:r>
            <a:r>
              <a:rPr sz="2600" dirty="0">
                <a:latin typeface="Arial"/>
                <a:cs typeface="Arial"/>
              </a:rPr>
              <a:t>tool to your </a:t>
            </a:r>
            <a:r>
              <a:rPr sz="2600" spc="-5" dirty="0">
                <a:latin typeface="Arial"/>
                <a:cs typeface="Arial"/>
              </a:rPr>
              <a:t>members,</a:t>
            </a:r>
            <a:r>
              <a:rPr sz="2600" spc="-13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District,  Rotarians, potential</a:t>
            </a:r>
            <a:r>
              <a:rPr sz="2600" spc="1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Rotarians</a:t>
            </a:r>
            <a:endParaRPr sz="2600" dirty="0">
              <a:latin typeface="Arial"/>
              <a:cs typeface="Arial"/>
            </a:endParaRPr>
          </a:p>
          <a:p>
            <a:pPr marL="244475" marR="5080" indent="-231775">
              <a:lnSpc>
                <a:spcPct val="100400"/>
              </a:lnSpc>
              <a:spcBef>
                <a:spcPts val="1100"/>
              </a:spcBef>
              <a:buChar char="•"/>
              <a:tabLst>
                <a:tab pos="244475" algn="l"/>
              </a:tabLst>
            </a:pPr>
            <a:r>
              <a:rPr sz="2600" dirty="0">
                <a:latin typeface="Arial"/>
                <a:cs typeface="Arial"/>
              </a:rPr>
              <a:t>A </a:t>
            </a:r>
            <a:r>
              <a:rPr sz="2600" spc="-5" dirty="0">
                <a:latin typeface="Arial"/>
                <a:cs typeface="Arial"/>
              </a:rPr>
              <a:t>first impression </a:t>
            </a:r>
            <a:r>
              <a:rPr sz="2600" dirty="0">
                <a:latin typeface="Arial"/>
                <a:cs typeface="Arial"/>
              </a:rPr>
              <a:t>of your </a:t>
            </a:r>
            <a:r>
              <a:rPr sz="2600" spc="-5" dirty="0">
                <a:latin typeface="Arial"/>
                <a:cs typeface="Arial"/>
              </a:rPr>
              <a:t>Club </a:t>
            </a:r>
            <a:r>
              <a:rPr sz="2600" dirty="0">
                <a:latin typeface="Arial"/>
                <a:cs typeface="Arial"/>
              </a:rPr>
              <a:t>to </a:t>
            </a:r>
            <a:r>
              <a:rPr sz="2600" spc="-5" dirty="0">
                <a:latin typeface="Arial"/>
                <a:cs typeface="Arial"/>
              </a:rPr>
              <a:t>visitors </a:t>
            </a:r>
            <a:r>
              <a:rPr sz="2600" dirty="0">
                <a:latin typeface="Arial"/>
                <a:cs typeface="Arial"/>
              </a:rPr>
              <a:t>and</a:t>
            </a:r>
            <a:r>
              <a:rPr sz="2600" spc="-114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the  </a:t>
            </a:r>
            <a:r>
              <a:rPr sz="2600" spc="-5" dirty="0">
                <a:latin typeface="Arial"/>
                <a:cs typeface="Arial"/>
              </a:rPr>
              <a:t>community</a:t>
            </a:r>
            <a:endParaRPr sz="2600" dirty="0">
              <a:latin typeface="Arial"/>
              <a:cs typeface="Arial"/>
            </a:endParaRPr>
          </a:p>
          <a:p>
            <a:pPr marL="244475" indent="-231775">
              <a:lnSpc>
                <a:spcPct val="100000"/>
              </a:lnSpc>
              <a:spcBef>
                <a:spcPts val="1180"/>
              </a:spcBef>
              <a:buChar char="•"/>
              <a:tabLst>
                <a:tab pos="244475" algn="l"/>
              </a:tabLst>
            </a:pPr>
            <a:r>
              <a:rPr sz="2600" dirty="0">
                <a:latin typeface="Arial"/>
                <a:cs typeface="Arial"/>
              </a:rPr>
              <a:t>An easy </a:t>
            </a:r>
            <a:r>
              <a:rPr sz="2600" spc="-5" dirty="0">
                <a:latin typeface="Arial"/>
                <a:cs typeface="Arial"/>
              </a:rPr>
              <a:t>link </a:t>
            </a:r>
            <a:r>
              <a:rPr sz="2600" dirty="0">
                <a:latin typeface="Arial"/>
                <a:cs typeface="Arial"/>
              </a:rPr>
              <a:t>to </a:t>
            </a:r>
            <a:r>
              <a:rPr sz="2600" spc="-5" dirty="0">
                <a:latin typeface="Arial"/>
                <a:cs typeface="Arial"/>
              </a:rPr>
              <a:t>Rotary Information </a:t>
            </a:r>
            <a:r>
              <a:rPr sz="2600" dirty="0">
                <a:latin typeface="Arial"/>
                <a:cs typeface="Arial"/>
              </a:rPr>
              <a:t>/</a:t>
            </a:r>
            <a:r>
              <a:rPr sz="2600" spc="4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Education</a:t>
            </a:r>
            <a:endParaRPr sz="2600" dirty="0">
              <a:latin typeface="Arial"/>
              <a:cs typeface="Arial"/>
            </a:endParaRPr>
          </a:p>
          <a:p>
            <a:pPr marL="244475" indent="-231775">
              <a:lnSpc>
                <a:spcPct val="100000"/>
              </a:lnSpc>
              <a:spcBef>
                <a:spcPts val="1210"/>
              </a:spcBef>
              <a:buChar char="•"/>
              <a:tabLst>
                <a:tab pos="244475" algn="l"/>
              </a:tabLst>
            </a:pPr>
            <a:r>
              <a:rPr sz="2600" spc="-5" dirty="0">
                <a:latin typeface="Arial"/>
                <a:cs typeface="Arial"/>
              </a:rPr>
              <a:t>The platform is </a:t>
            </a:r>
            <a:r>
              <a:rPr sz="2600" dirty="0">
                <a:latin typeface="Arial"/>
                <a:cs typeface="Arial"/>
              </a:rPr>
              <a:t>your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choice</a:t>
            </a:r>
            <a:endParaRPr sz="2600" dirty="0">
              <a:latin typeface="Arial"/>
              <a:cs typeface="Arial"/>
            </a:endParaRPr>
          </a:p>
          <a:p>
            <a:pPr marL="701675" lvl="1" indent="-231775">
              <a:lnSpc>
                <a:spcPct val="100000"/>
              </a:lnSpc>
              <a:spcBef>
                <a:spcPts val="1205"/>
              </a:spcBef>
              <a:buChar char="•"/>
              <a:tabLst>
                <a:tab pos="701040" algn="l"/>
                <a:tab pos="701675" algn="l"/>
              </a:tabLst>
            </a:pPr>
            <a:r>
              <a:rPr sz="2200" spc="-5" dirty="0">
                <a:latin typeface="Arial"/>
                <a:cs typeface="Arial"/>
              </a:rPr>
              <a:t>ClubRunner </a:t>
            </a:r>
            <a:r>
              <a:rPr sz="2000" spc="-5" dirty="0">
                <a:latin typeface="Arial"/>
                <a:cs typeface="Arial"/>
              </a:rPr>
              <a:t>(provides automatic update to the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District)</a:t>
            </a:r>
            <a:endParaRPr lang="en-US" sz="2000" spc="-5" dirty="0">
              <a:latin typeface="Arial"/>
              <a:cs typeface="Arial"/>
            </a:endParaRPr>
          </a:p>
          <a:p>
            <a:pPr marL="701675" lvl="1" indent="-231775">
              <a:lnSpc>
                <a:spcPct val="100000"/>
              </a:lnSpc>
              <a:spcBef>
                <a:spcPts val="1205"/>
              </a:spcBef>
              <a:buChar char="•"/>
              <a:tabLst>
                <a:tab pos="701040" algn="l"/>
                <a:tab pos="701675" algn="l"/>
              </a:tabLst>
            </a:pPr>
            <a:r>
              <a:rPr lang="en-US" sz="2200" spc="-5" dirty="0" err="1">
                <a:latin typeface="Arial"/>
                <a:cs typeface="Arial"/>
              </a:rPr>
              <a:t>Dacdb</a:t>
            </a:r>
            <a:r>
              <a:rPr lang="en-US" sz="2200" spc="-5" dirty="0">
                <a:latin typeface="Arial"/>
                <a:cs typeface="Arial"/>
              </a:rPr>
              <a:t> 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3F732-9A1C-4D88-B270-6472CCF34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517" y="5410200"/>
            <a:ext cx="1825283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EE7DE-E441-487A-B2DB-577EAA964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834" y="5410200"/>
            <a:ext cx="182176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993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8D9FB-B195-412D-A546-AF429D038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Website Examples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CD898B-1688-4F29-861D-196494310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673268"/>
              </p:ext>
            </p:extLst>
          </p:nvPr>
        </p:nvGraphicFramePr>
        <p:xfrm>
          <a:off x="76200" y="1447800"/>
          <a:ext cx="8991600" cy="3962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0447">
                  <a:extLst>
                    <a:ext uri="{9D8B030D-6E8A-4147-A177-3AD203B41FA5}">
                      <a16:colId xmlns:a16="http://schemas.microsoft.com/office/drawing/2014/main" val="2371683303"/>
                    </a:ext>
                  </a:extLst>
                </a:gridCol>
                <a:gridCol w="2027518">
                  <a:extLst>
                    <a:ext uri="{9D8B030D-6E8A-4147-A177-3AD203B41FA5}">
                      <a16:colId xmlns:a16="http://schemas.microsoft.com/office/drawing/2014/main" val="4028259643"/>
                    </a:ext>
                  </a:extLst>
                </a:gridCol>
                <a:gridCol w="5553635">
                  <a:extLst>
                    <a:ext uri="{9D8B030D-6E8A-4147-A177-3AD203B41FA5}">
                      <a16:colId xmlns:a16="http://schemas.microsoft.com/office/drawing/2014/main" val="570043928"/>
                    </a:ext>
                  </a:extLst>
                </a:gridCol>
              </a:tblGrid>
              <a:tr h="440267">
                <a:tc>
                  <a:txBody>
                    <a:bodyPr/>
                    <a:lstStyle/>
                    <a:p>
                      <a:r>
                        <a:rPr lang="en-US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493293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/>
                        <a:t>7780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Brunswick, 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3"/>
                        </a:rPr>
                        <a:t>https://brunswickmainerotary.org/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969689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/>
                        <a:t>7850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Lebanon, 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http://www.clubrunner.ca/Portal/Home.aspx?cid=1423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42152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/>
                        <a:t>7870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Milford, NH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https://portal.clubrunner.ca/2944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860807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/>
                        <a:t>7890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Southington, 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https://southingtonrotary.org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76995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/>
                        <a:t>7910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Newton,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https://www.newtonrotaryclub.com/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188838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Boston Downtown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https://www.dbrotary.org/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26606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/>
                        <a:t>7910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Westborough,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https://www.westboroughrotary.org/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110458"/>
                  </a:ext>
                </a:extLst>
              </a:tr>
              <a:tr h="440267">
                <a:tc>
                  <a:txBody>
                    <a:bodyPr/>
                    <a:lstStyle/>
                    <a:p>
                      <a:r>
                        <a:rPr lang="en-US" dirty="0"/>
                        <a:t>7980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Branford, 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https://branfordrotary.org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325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4966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8D9FB-B195-412D-A546-AF429D038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Website Examples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CD898B-1688-4F29-861D-196494310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577999"/>
              </p:ext>
            </p:extLst>
          </p:nvPr>
        </p:nvGraphicFramePr>
        <p:xfrm>
          <a:off x="76200" y="1447801"/>
          <a:ext cx="89916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0447">
                  <a:extLst>
                    <a:ext uri="{9D8B030D-6E8A-4147-A177-3AD203B41FA5}">
                      <a16:colId xmlns:a16="http://schemas.microsoft.com/office/drawing/2014/main" val="2371683303"/>
                    </a:ext>
                  </a:extLst>
                </a:gridCol>
                <a:gridCol w="2027518">
                  <a:extLst>
                    <a:ext uri="{9D8B030D-6E8A-4147-A177-3AD203B41FA5}">
                      <a16:colId xmlns:a16="http://schemas.microsoft.com/office/drawing/2014/main" val="4028259643"/>
                    </a:ext>
                  </a:extLst>
                </a:gridCol>
                <a:gridCol w="5553635">
                  <a:extLst>
                    <a:ext uri="{9D8B030D-6E8A-4147-A177-3AD203B41FA5}">
                      <a16:colId xmlns:a16="http://schemas.microsoft.com/office/drawing/2014/main" val="570043928"/>
                    </a:ext>
                  </a:extLst>
                </a:gridCol>
              </a:tblGrid>
              <a:tr h="669568">
                <a:tc>
                  <a:txBody>
                    <a:bodyPr/>
                    <a:lstStyle/>
                    <a:p>
                      <a:r>
                        <a:rPr lang="en-US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493293"/>
                  </a:ext>
                </a:extLst>
              </a:tr>
              <a:tr h="669568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Parkway,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3"/>
                        </a:rPr>
                        <a:t>https://www.westroxburyclub.org/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969689"/>
                  </a:ext>
                </a:extLst>
              </a:tr>
              <a:tr h="669568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Lexington,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http://www.</a:t>
                      </a:r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lexingtonrotary.org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42152"/>
                  </a:ext>
                </a:extLst>
              </a:tr>
              <a:tr h="669568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Marblehead Harbor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https://rotaryclubofmheadharbor.org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860807"/>
                  </a:ext>
                </a:extLst>
              </a:tr>
              <a:tr h="669568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Burlington,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https://www.burlingtonbreakfastrotary.org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769956"/>
                  </a:ext>
                </a:extLst>
              </a:tr>
              <a:tr h="766960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Wakefield,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https://wakefieldrotaryclub.org/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188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85220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390" y="353809"/>
            <a:ext cx="676021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0" dirty="0"/>
              <a:t>Your </a:t>
            </a:r>
            <a:r>
              <a:rPr spc="-5" dirty="0"/>
              <a:t>Club</a:t>
            </a:r>
            <a:r>
              <a:rPr spc="25" dirty="0"/>
              <a:t> </a:t>
            </a:r>
            <a:r>
              <a:rPr lang="en-US" spc="25" dirty="0"/>
              <a:t>Facebook Page</a:t>
            </a: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56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07390" y="1512346"/>
            <a:ext cx="7331709" cy="3241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sz="2600" dirty="0">
                <a:latin typeface="Arial"/>
                <a:cs typeface="Arial"/>
              </a:rPr>
              <a:t>A </a:t>
            </a:r>
            <a:r>
              <a:rPr sz="2600" spc="-5" dirty="0">
                <a:latin typeface="Arial"/>
                <a:cs typeface="Arial"/>
              </a:rPr>
              <a:t>communication </a:t>
            </a:r>
            <a:r>
              <a:rPr sz="2600" dirty="0">
                <a:latin typeface="Arial"/>
                <a:cs typeface="Arial"/>
              </a:rPr>
              <a:t>tool to your </a:t>
            </a:r>
            <a:r>
              <a:rPr sz="2600" spc="-5" dirty="0">
                <a:latin typeface="Arial"/>
                <a:cs typeface="Arial"/>
              </a:rPr>
              <a:t>members,</a:t>
            </a:r>
            <a:r>
              <a:rPr sz="2600" spc="-130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District,  Rotarians, potential</a:t>
            </a:r>
            <a:r>
              <a:rPr sz="2600" spc="1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Rotarians</a:t>
            </a:r>
            <a:endParaRPr lang="en-US" sz="2600" spc="-5" dirty="0">
              <a:latin typeface="Arial"/>
              <a:cs typeface="Arial"/>
            </a:endParaRP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spc="-5" dirty="0">
                <a:latin typeface="Arial"/>
                <a:cs typeface="Arial"/>
              </a:rPr>
              <a:t>Easier to keep fresh than Website</a:t>
            </a:r>
            <a:endParaRPr sz="2600" dirty="0">
              <a:latin typeface="Arial"/>
              <a:cs typeface="Arial"/>
            </a:endParaRPr>
          </a:p>
          <a:p>
            <a:pPr marL="244475" marR="5080" indent="-231775">
              <a:lnSpc>
                <a:spcPct val="100400"/>
              </a:lnSpc>
              <a:spcBef>
                <a:spcPts val="1100"/>
              </a:spcBef>
              <a:buChar char="•"/>
              <a:tabLst>
                <a:tab pos="244475" algn="l"/>
              </a:tabLst>
            </a:pPr>
            <a:r>
              <a:rPr sz="2600" dirty="0">
                <a:latin typeface="Arial"/>
                <a:cs typeface="Arial"/>
              </a:rPr>
              <a:t>A </a:t>
            </a:r>
            <a:r>
              <a:rPr sz="2600" spc="-5" dirty="0">
                <a:latin typeface="Arial"/>
                <a:cs typeface="Arial"/>
              </a:rPr>
              <a:t>first impression </a:t>
            </a:r>
            <a:r>
              <a:rPr sz="2600" dirty="0">
                <a:latin typeface="Arial"/>
                <a:cs typeface="Arial"/>
              </a:rPr>
              <a:t>of your </a:t>
            </a:r>
            <a:r>
              <a:rPr sz="2600" spc="-5" dirty="0">
                <a:latin typeface="Arial"/>
                <a:cs typeface="Arial"/>
              </a:rPr>
              <a:t>Club </a:t>
            </a:r>
            <a:r>
              <a:rPr sz="2600" dirty="0">
                <a:latin typeface="Arial"/>
                <a:cs typeface="Arial"/>
              </a:rPr>
              <a:t>to </a:t>
            </a:r>
            <a:r>
              <a:rPr sz="2600" spc="-5" dirty="0">
                <a:latin typeface="Arial"/>
                <a:cs typeface="Arial"/>
              </a:rPr>
              <a:t>visitors </a:t>
            </a:r>
            <a:r>
              <a:rPr sz="2600" dirty="0">
                <a:latin typeface="Arial"/>
                <a:cs typeface="Arial"/>
              </a:rPr>
              <a:t>and</a:t>
            </a:r>
            <a:r>
              <a:rPr sz="2600" spc="-114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the  </a:t>
            </a:r>
            <a:r>
              <a:rPr sz="2600" spc="-5" dirty="0">
                <a:latin typeface="Arial"/>
                <a:cs typeface="Arial"/>
              </a:rPr>
              <a:t>community</a:t>
            </a:r>
            <a:endParaRPr sz="2600" dirty="0">
              <a:latin typeface="Arial"/>
              <a:cs typeface="Arial"/>
            </a:endParaRPr>
          </a:p>
          <a:p>
            <a:pPr marL="244475" indent="-231775">
              <a:lnSpc>
                <a:spcPct val="100000"/>
              </a:lnSpc>
              <a:spcBef>
                <a:spcPts val="1180"/>
              </a:spcBef>
              <a:buChar char="•"/>
              <a:tabLst>
                <a:tab pos="244475" algn="l"/>
              </a:tabLst>
            </a:pPr>
            <a:r>
              <a:rPr sz="2600" dirty="0">
                <a:latin typeface="Arial"/>
                <a:cs typeface="Arial"/>
              </a:rPr>
              <a:t>An easy </a:t>
            </a:r>
            <a:r>
              <a:rPr sz="2600" spc="-5" dirty="0">
                <a:latin typeface="Arial"/>
                <a:cs typeface="Arial"/>
              </a:rPr>
              <a:t>link </a:t>
            </a:r>
            <a:r>
              <a:rPr sz="2600" dirty="0">
                <a:latin typeface="Arial"/>
                <a:cs typeface="Arial"/>
              </a:rPr>
              <a:t>to </a:t>
            </a:r>
            <a:r>
              <a:rPr sz="2600" spc="-5" dirty="0">
                <a:latin typeface="Arial"/>
                <a:cs typeface="Arial"/>
              </a:rPr>
              <a:t>Rotary Information </a:t>
            </a:r>
            <a:r>
              <a:rPr sz="2600" dirty="0">
                <a:latin typeface="Arial"/>
                <a:cs typeface="Arial"/>
              </a:rPr>
              <a:t>/</a:t>
            </a:r>
            <a:r>
              <a:rPr sz="2600" spc="45" dirty="0">
                <a:latin typeface="Arial"/>
                <a:cs typeface="Arial"/>
              </a:rPr>
              <a:t> </a:t>
            </a:r>
            <a:r>
              <a:rPr sz="2600" spc="-5" dirty="0">
                <a:latin typeface="Arial"/>
                <a:cs typeface="Arial"/>
              </a:rPr>
              <a:t>Education</a:t>
            </a:r>
            <a:endParaRPr lang="en-US" sz="2600" spc="-5" dirty="0">
              <a:latin typeface="Arial"/>
              <a:cs typeface="Arial"/>
            </a:endParaRPr>
          </a:p>
          <a:p>
            <a:pPr marL="244475" indent="-231775">
              <a:lnSpc>
                <a:spcPct val="100000"/>
              </a:lnSpc>
              <a:spcBef>
                <a:spcPts val="1180"/>
              </a:spcBef>
              <a:buChar char="•"/>
              <a:tabLst>
                <a:tab pos="244475" algn="l"/>
              </a:tabLst>
            </a:pPr>
            <a:r>
              <a:rPr lang="en-US" sz="2600" spc="-5" dirty="0">
                <a:latin typeface="Arial"/>
                <a:cs typeface="Arial"/>
              </a:rPr>
              <a:t>Some good example</a:t>
            </a:r>
            <a:endParaRPr sz="26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51297-2D6D-44BF-A0BF-ED7F64628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9530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926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353809"/>
            <a:ext cx="86106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25" dirty="0"/>
              <a:t>Facebook Page Best Practices</a:t>
            </a: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57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07390" y="1512346"/>
            <a:ext cx="7331709" cy="35779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Keep posts simple, Short Clear Message</a:t>
            </a: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Target your audience</a:t>
            </a: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Use good pictures with activity</a:t>
            </a: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Post several times per week</a:t>
            </a: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Post for all events</a:t>
            </a: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Post for all good speakers</a:t>
            </a: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Pin significant events to top of page</a:t>
            </a: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spc="-5" dirty="0">
                <a:latin typeface="Arial"/>
                <a:cs typeface="Arial"/>
              </a:rPr>
              <a:t>Some good example</a:t>
            </a:r>
          </a:p>
          <a:p>
            <a:pPr marL="701675" marR="80645" lvl="1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spc="-5" dirty="0">
                <a:latin typeface="Arial"/>
                <a:cs typeface="Arial"/>
              </a:rPr>
              <a:t>7780</a:t>
            </a:r>
            <a:endParaRPr sz="26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6C4B51-3198-4D30-9E7C-0D091AAF3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9530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962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8D9FB-B195-412D-A546-AF429D03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29" y="385495"/>
            <a:ext cx="7800340" cy="553998"/>
          </a:xfrm>
        </p:spPr>
        <p:txBody>
          <a:bodyPr/>
          <a:lstStyle/>
          <a:p>
            <a:r>
              <a:rPr lang="en-US" sz="3600" dirty="0"/>
              <a:t>Examples of Club Facebook Pages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37DA4-8646-4996-93FC-82A154AC1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953000"/>
            <a:ext cx="1828800" cy="1828800"/>
          </a:xfrm>
          <a:prstGeom prst="rect">
            <a:avLst/>
          </a:prstGeom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794B3A76-CFCB-4BDF-A25C-3B50A731D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516406"/>
              </p:ext>
            </p:extLst>
          </p:nvPr>
        </p:nvGraphicFramePr>
        <p:xfrm>
          <a:off x="76200" y="1447800"/>
          <a:ext cx="8839399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3716833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28259643"/>
                    </a:ext>
                  </a:extLst>
                </a:gridCol>
                <a:gridCol w="6172399">
                  <a:extLst>
                    <a:ext uri="{9D8B030D-6E8A-4147-A177-3AD203B41FA5}">
                      <a16:colId xmlns:a16="http://schemas.microsoft.com/office/drawing/2014/main" val="5700439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493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7780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Portland, 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4"/>
                        </a:rPr>
                        <a:t>https://www.facebook.com/rotaryclubportlandmaine/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969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Waterbury, 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https://www.facebook.com/waterburyvtrotary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42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Milford, 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https://www.facebook.com/MilfordNHRotary</a:t>
                      </a:r>
                      <a:endParaRPr lang="en-US" sz="18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860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7890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Avon-Canton, 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/>
                        </a:rPr>
                        <a:t>http://www.RotaryClubofAvon-Canton.org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769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7910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Nashoba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https://www.facebook.com/NashobaRotary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188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Wakefield,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https://www.facebook.com/WakefieldRotaryClub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26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District 7950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/>
                        </a:rPr>
                        <a:t>https://www.facebook.com/Rotary-District-7950-737719759604375/settings/?tab=settings</a:t>
                      </a:r>
                      <a:r>
                        <a:rPr lang="en-US" sz="18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110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Cheshire, 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/>
                        </a:rPr>
                        <a:t>https://www.facebook.com/cheshire.rotary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325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68442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8D9FB-B195-412D-A546-AF429D03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29" y="385495"/>
            <a:ext cx="7800340" cy="553998"/>
          </a:xfrm>
        </p:spPr>
        <p:txBody>
          <a:bodyPr/>
          <a:lstStyle/>
          <a:p>
            <a:r>
              <a:rPr lang="en-US" sz="3600" dirty="0"/>
              <a:t>Examples of Club Facebook Pages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37DA4-8646-4996-93FC-82A154AC1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953000"/>
            <a:ext cx="1828800" cy="1828800"/>
          </a:xfrm>
          <a:prstGeom prst="rect">
            <a:avLst/>
          </a:prstGeom>
        </p:spPr>
      </p:pic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794B3A76-CFCB-4BDF-A25C-3B50A731D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123260"/>
              </p:ext>
            </p:extLst>
          </p:nvPr>
        </p:nvGraphicFramePr>
        <p:xfrm>
          <a:off x="76200" y="1447800"/>
          <a:ext cx="8839399" cy="4191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3716833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28259643"/>
                    </a:ext>
                  </a:extLst>
                </a:gridCol>
                <a:gridCol w="6172399">
                  <a:extLst>
                    <a:ext uri="{9D8B030D-6E8A-4147-A177-3AD203B41FA5}">
                      <a16:colId xmlns:a16="http://schemas.microsoft.com/office/drawing/2014/main" val="570043928"/>
                    </a:ext>
                  </a:extLst>
                </a:gridCol>
              </a:tblGrid>
              <a:tr h="465667">
                <a:tc>
                  <a:txBody>
                    <a:bodyPr/>
                    <a:lstStyle/>
                    <a:p>
                      <a:r>
                        <a:rPr lang="en-US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493293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Arlington,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https://www.facebook.com/ArlingtonMARotary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969689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Rockport,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https://www.facebook.com/Rockport Rotary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42152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Ipswich,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https://www.facebook.com/RotaryClubOfIpswichMa</a:t>
                      </a:r>
                      <a:endParaRPr lang="en-US" sz="18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860807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Melrose,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http://www.facebook.com/MelroseRotaryClub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769956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Danvers,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http://www.facebook.com/rotaryclubofdanvers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188838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r>
                        <a:rPr lang="en-US" dirty="0"/>
                        <a:t>7910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Newton,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</a:t>
                      </a:r>
                      <a:r>
                        <a:rPr lang="en-US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ttps://www.facebook.com/RotaryNewton/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26606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r>
                        <a:rPr lang="en-US" dirty="0"/>
                        <a:t>7910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Bedford,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https://www.facebook.com/bedfordrotary/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110458"/>
                  </a:ext>
                </a:extLst>
              </a:tr>
              <a:tr h="465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325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3051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C0C45-DADA-42F1-B558-0D86DF483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 Strategic 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706DA-1130-4D6C-A627-6B99F07A5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199" y="1497106"/>
            <a:ext cx="5723253" cy="5020862"/>
          </a:xfrm>
        </p:spPr>
        <p:txBody>
          <a:bodyPr/>
          <a:lstStyle/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cap="all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PRIORITY 4   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Increase Our Ability to Adapt</a:t>
            </a:r>
            <a:endParaRPr lang="en-US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People of Action are inventive, entrepreneurial, and resilient.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excel at finding new ways to lead the world to lasting change.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have proven that we know how to help organizations of every kind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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Seek out fresh opportunities, create more paths to leadership, open up our conversations to diverse voices, and simplify how we operate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anose="05000000000000000000" pitchFamily="2" charset="2"/>
              <a:buChar char=""/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Stay true to ourselves and stay ahead of change.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2DBBA1-DA89-4D44-8D87-93D95CDCB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29" y="1828800"/>
            <a:ext cx="203401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582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353809"/>
            <a:ext cx="86106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25" dirty="0"/>
              <a:t>Your Club Instagram</a:t>
            </a: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60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07390" y="1512346"/>
            <a:ext cx="7331709" cy="2687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Another </a:t>
            </a:r>
            <a:r>
              <a:rPr lang="en-US" sz="2600" spc="-5" dirty="0">
                <a:latin typeface="Arial"/>
                <a:cs typeface="Arial"/>
              </a:rPr>
              <a:t>communication </a:t>
            </a:r>
            <a:r>
              <a:rPr lang="en-US" sz="2600" dirty="0">
                <a:latin typeface="Arial"/>
                <a:cs typeface="Arial"/>
              </a:rPr>
              <a:t>tool</a:t>
            </a:r>
            <a:endParaRPr lang="en-US" sz="2600" spc="-5" dirty="0">
              <a:latin typeface="Arial"/>
              <a:cs typeface="Arial"/>
            </a:endParaRP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spc="-5" dirty="0">
                <a:latin typeface="Arial"/>
                <a:cs typeface="Arial"/>
              </a:rPr>
              <a:t>Picture based with short messages</a:t>
            </a:r>
          </a:p>
          <a:p>
            <a:pPr marL="244475" marR="5080" indent="-231775">
              <a:lnSpc>
                <a:spcPct val="100400"/>
              </a:lnSpc>
              <a:spcBef>
                <a:spcPts val="1100"/>
              </a:spcBef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It can be the f</a:t>
            </a:r>
            <a:r>
              <a:rPr lang="en-US" sz="2600" spc="-5" dirty="0">
                <a:latin typeface="Arial"/>
                <a:cs typeface="Arial"/>
              </a:rPr>
              <a:t>irst impression </a:t>
            </a:r>
            <a:r>
              <a:rPr lang="en-US" sz="2600" dirty="0">
                <a:latin typeface="Arial"/>
                <a:cs typeface="Arial"/>
              </a:rPr>
              <a:t>of an event or service project</a:t>
            </a:r>
          </a:p>
          <a:p>
            <a:pPr marL="244475" indent="-231775">
              <a:lnSpc>
                <a:spcPct val="100000"/>
              </a:lnSpc>
              <a:spcBef>
                <a:spcPts val="1180"/>
              </a:spcBef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An easy </a:t>
            </a:r>
            <a:r>
              <a:rPr lang="en-US" sz="2600" spc="-5" dirty="0">
                <a:latin typeface="Arial"/>
                <a:cs typeface="Arial"/>
              </a:rPr>
              <a:t>link </a:t>
            </a:r>
            <a:r>
              <a:rPr lang="en-US" sz="2600" dirty="0">
                <a:latin typeface="Arial"/>
                <a:cs typeface="Arial"/>
              </a:rPr>
              <a:t>to other </a:t>
            </a:r>
            <a:r>
              <a:rPr lang="en-US" sz="2600" spc="-5" dirty="0">
                <a:latin typeface="Arial"/>
                <a:cs typeface="Arial"/>
              </a:rPr>
              <a:t>Rotary </a:t>
            </a:r>
            <a:r>
              <a:rPr lang="en-US" sz="2600" spc="-5" dirty="0" err="1">
                <a:latin typeface="Arial"/>
                <a:cs typeface="Arial"/>
              </a:rPr>
              <a:t>instagrams</a:t>
            </a:r>
            <a:endParaRPr lang="en-US" sz="2600" spc="-5" dirty="0">
              <a:latin typeface="Arial"/>
              <a:cs typeface="Arial"/>
            </a:endParaRP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endParaRPr sz="2600" dirty="0"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B59C0-D6A0-4ACB-8CDC-E0BCCDC7C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9530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250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353809"/>
            <a:ext cx="86106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400" spc="25" dirty="0"/>
              <a:t>Instagram Best Practices</a:t>
            </a:r>
            <a:endParaRPr sz="440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61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707390" y="1512346"/>
            <a:ext cx="7331709" cy="31803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Post engaging high-quality images with active people</a:t>
            </a: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Location services on when taking photos</a:t>
            </a: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Take photos and post directly from events</a:t>
            </a: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Short clear captions</a:t>
            </a: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Posts done at least a few times per week</a:t>
            </a: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Posts for recommended speakers</a:t>
            </a:r>
          </a:p>
          <a:p>
            <a:pPr marL="244475" marR="80645" indent="-231775">
              <a:lnSpc>
                <a:spcPts val="3100"/>
              </a:lnSpc>
              <a:buChar char="•"/>
              <a:tabLst>
                <a:tab pos="244475" algn="l"/>
              </a:tabLst>
            </a:pPr>
            <a:r>
              <a:rPr lang="en-US" sz="2600" dirty="0">
                <a:latin typeface="Arial"/>
                <a:cs typeface="Arial"/>
              </a:rPr>
              <a:t>Use hashtags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35514-F40B-4A96-B403-AD6B6D2BE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9530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586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8D9FB-B195-412D-A546-AF429D03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1" y="385495"/>
            <a:ext cx="8396168" cy="1231106"/>
          </a:xfrm>
        </p:spPr>
        <p:txBody>
          <a:bodyPr/>
          <a:lstStyle/>
          <a:p>
            <a:r>
              <a:rPr lang="en-US" dirty="0"/>
              <a:t>Examples of Club Instagram Pages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72493-67F8-4CF0-A430-41CA1637B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953000"/>
            <a:ext cx="1828800" cy="18288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5F0590-92E8-4168-AAA2-C63AD3BC0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636273"/>
              </p:ext>
            </p:extLst>
          </p:nvPr>
        </p:nvGraphicFramePr>
        <p:xfrm>
          <a:off x="76200" y="1447801"/>
          <a:ext cx="8991799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371683303"/>
                    </a:ext>
                  </a:extLst>
                </a:gridCol>
                <a:gridCol w="2447441">
                  <a:extLst>
                    <a:ext uri="{9D8B030D-6E8A-4147-A177-3AD203B41FA5}">
                      <a16:colId xmlns:a16="http://schemas.microsoft.com/office/drawing/2014/main" val="4028259643"/>
                    </a:ext>
                  </a:extLst>
                </a:gridCol>
                <a:gridCol w="5553758">
                  <a:extLst>
                    <a:ext uri="{9D8B030D-6E8A-4147-A177-3AD203B41FA5}">
                      <a16:colId xmlns:a16="http://schemas.microsoft.com/office/drawing/2014/main" val="570043928"/>
                    </a:ext>
                  </a:extLst>
                </a:gridCol>
              </a:tblGrid>
              <a:tr h="333828">
                <a:tc>
                  <a:txBody>
                    <a:bodyPr/>
                    <a:lstStyle/>
                    <a:p>
                      <a:r>
                        <a:rPr lang="en-US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493293"/>
                  </a:ext>
                </a:extLst>
              </a:tr>
              <a:tr h="333828">
                <a:tc>
                  <a:txBody>
                    <a:bodyPr/>
                    <a:lstStyle/>
                    <a:p>
                      <a:r>
                        <a:rPr lang="en-US" dirty="0"/>
                        <a:t>7780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Rockland, 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4"/>
                        </a:rPr>
                        <a:t>https://www.instagram.com/rocklandrotary6310/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969689"/>
                  </a:ext>
                </a:extLst>
              </a:tr>
              <a:tr h="333828">
                <a:tc>
                  <a:txBody>
                    <a:bodyPr/>
                    <a:lstStyle/>
                    <a:p>
                      <a:r>
                        <a:rPr lang="en-US" dirty="0"/>
                        <a:t>7850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Sherbrooke, QC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https://www.instagram.com/rotarysherbrooke/</a:t>
                      </a:r>
                      <a:endParaRPr lang="en-US" sz="18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42152"/>
                  </a:ext>
                </a:extLst>
              </a:tr>
              <a:tr h="333828">
                <a:tc>
                  <a:txBody>
                    <a:bodyPr/>
                    <a:lstStyle/>
                    <a:p>
                      <a:r>
                        <a:rPr lang="en-US" dirty="0"/>
                        <a:t>7870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Milford, 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milfordnhrotaryclub</a:t>
                      </a:r>
                      <a:endParaRPr lang="en-US" sz="18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860807"/>
                  </a:ext>
                </a:extLst>
              </a:tr>
              <a:tr h="333828">
                <a:tc>
                  <a:txBody>
                    <a:bodyPr/>
                    <a:lstStyle/>
                    <a:p>
                      <a:r>
                        <a:rPr lang="en-US" dirty="0"/>
                        <a:t>7890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West Springfield,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RotaryClubofWestSpringfield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769956"/>
                  </a:ext>
                </a:extLst>
              </a:tr>
              <a:tr h="333828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Marblehead,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https://www.instagram.com</a:t>
                      </a:r>
                      <a:r>
                        <a:rPr lang="en-US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/marbleheadrotary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188838"/>
                  </a:ext>
                </a:extLst>
              </a:tr>
              <a:tr h="333828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Boston Rotaract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https://www.instagram.com/bostonrotaract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26606"/>
                  </a:ext>
                </a:extLst>
              </a:tr>
              <a:tr h="3338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110458"/>
                  </a:ext>
                </a:extLst>
              </a:tr>
              <a:tr h="8345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325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1270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8D9FB-B195-412D-A546-AF429D03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1" y="385495"/>
            <a:ext cx="8396168" cy="1231106"/>
          </a:xfrm>
        </p:spPr>
        <p:txBody>
          <a:bodyPr/>
          <a:lstStyle/>
          <a:p>
            <a:r>
              <a:rPr lang="en-US" dirty="0"/>
              <a:t>Examples of Club Instagram Pages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72493-67F8-4CF0-A430-41CA1637B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4953000"/>
            <a:ext cx="1828800" cy="18288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5F0590-92E8-4168-AAA2-C63AD3BC0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554773"/>
              </p:ext>
            </p:extLst>
          </p:nvPr>
        </p:nvGraphicFramePr>
        <p:xfrm>
          <a:off x="76200" y="1447801"/>
          <a:ext cx="8991799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371683303"/>
                    </a:ext>
                  </a:extLst>
                </a:gridCol>
                <a:gridCol w="2447441">
                  <a:extLst>
                    <a:ext uri="{9D8B030D-6E8A-4147-A177-3AD203B41FA5}">
                      <a16:colId xmlns:a16="http://schemas.microsoft.com/office/drawing/2014/main" val="4028259643"/>
                    </a:ext>
                  </a:extLst>
                </a:gridCol>
                <a:gridCol w="5553758">
                  <a:extLst>
                    <a:ext uri="{9D8B030D-6E8A-4147-A177-3AD203B41FA5}">
                      <a16:colId xmlns:a16="http://schemas.microsoft.com/office/drawing/2014/main" val="570043928"/>
                    </a:ext>
                  </a:extLst>
                </a:gridCol>
              </a:tblGrid>
              <a:tr h="338667">
                <a:tc>
                  <a:txBody>
                    <a:bodyPr/>
                    <a:lstStyle/>
                    <a:p>
                      <a:r>
                        <a:rPr lang="en-US" dirty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493293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lang="en-US" dirty="0"/>
                        <a:t>7910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Bedford,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https://www.instagram.com/Bedford.rotary/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969689"/>
                  </a:ext>
                </a:extLst>
              </a:tr>
              <a:tr h="592667">
                <a:tc>
                  <a:txBody>
                    <a:bodyPr/>
                    <a:lstStyle/>
                    <a:p>
                      <a:r>
                        <a:rPr lang="en-US" dirty="0"/>
                        <a:t>7910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Acton-Boxborough,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sng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https://www.instagram.com/rotaryclub_of_acton_boxborough</a:t>
                      </a:r>
                      <a:endParaRPr lang="en-US" sz="18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742152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860807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769956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188838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26606"/>
                  </a:ext>
                </a:extLst>
              </a:tr>
              <a:tr h="338667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Reading,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https://www.instagram.com/readingmarotary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5110458"/>
                  </a:ext>
                </a:extLst>
              </a:tr>
              <a:tr h="846666">
                <a:tc>
                  <a:txBody>
                    <a:bodyPr/>
                    <a:lstStyle/>
                    <a:p>
                      <a:r>
                        <a:rPr lang="en-US" dirty="0"/>
                        <a:t>7930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Lynnfield,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https://www.instagram.com/lynnfieldrotary</a:t>
                      </a:r>
                      <a:endParaRPr lang="en-US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b="0" i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325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4097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390" y="353809"/>
            <a:ext cx="462534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400" spc="-100" dirty="0"/>
              <a:t>Fellowships</a:t>
            </a:r>
            <a:endParaRPr sz="440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64</a:t>
            </a:fld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938510-6C29-41B3-90F4-3C1B12940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24000"/>
            <a:ext cx="4520046" cy="3657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6CB6F1-AF90-4DA3-9133-D74807EC0A87}"/>
              </a:ext>
            </a:extLst>
          </p:cNvPr>
          <p:cNvSpPr txBox="1"/>
          <p:nvPr/>
        </p:nvSpPr>
        <p:spPr>
          <a:xfrm>
            <a:off x="5332730" y="1371600"/>
            <a:ext cx="3582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Rotary Fellowships are international groups that share a common passion. Here is a sampling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DDF19B-E50D-41EA-8A7B-1BCCF8786E9E}"/>
              </a:ext>
            </a:extLst>
          </p:cNvPr>
          <p:cNvSpPr txBox="1"/>
          <p:nvPr/>
        </p:nvSpPr>
        <p:spPr>
          <a:xfrm>
            <a:off x="5332730" y="2362200"/>
            <a:ext cx="343027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Antique Automobiles</a:t>
            </a:r>
          </a:p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Bird Watching</a:t>
            </a:r>
          </a:p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Environment</a:t>
            </a:r>
          </a:p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Past District Governors</a:t>
            </a:r>
          </a:p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Peace Fellows</a:t>
            </a:r>
          </a:p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Cruising</a:t>
            </a:r>
          </a:p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Russian Culture</a:t>
            </a:r>
          </a:p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Hiking </a:t>
            </a:r>
          </a:p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9562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390" y="353809"/>
            <a:ext cx="462534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400" spc="-100" dirty="0"/>
              <a:t>Resources</a:t>
            </a:r>
            <a:endParaRPr sz="440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65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057400" y="1524000"/>
            <a:ext cx="6391274" cy="46803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>
                <a:hlinkClick r:id="" action="ppaction://noaction"/>
              </a:rPr>
              <a:t>www.rotary.org</a:t>
            </a:r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>
                <a:hlinkClick r:id="" action="ppaction://noaction"/>
              </a:rPr>
              <a:t>rotaract@rotary.org</a:t>
            </a:r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>
                <a:hlinkClick r:id="" action="ppaction://noaction"/>
              </a:rPr>
              <a:t>Interact@rotary.org</a:t>
            </a:r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/>
              <a:t>My Rotary </a:t>
            </a:r>
            <a:r>
              <a:rPr lang="en-US" sz="1200" dirty="0">
                <a:hlinkClick r:id="rId3"/>
              </a:rPr>
              <a:t>https://my.rotary.org/en/</a:t>
            </a:r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/>
              <a:t>Club Central  </a:t>
            </a:r>
            <a:r>
              <a:rPr lang="en-US" sz="1200" dirty="0">
                <a:hlinkClick r:id="rId3"/>
              </a:rPr>
              <a:t>https://rcc.rotary.org/#/dashboard</a:t>
            </a:r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/>
              <a:t>Learning Center </a:t>
            </a:r>
            <a:r>
              <a:rPr lang="en-US" sz="1200" u="sng" dirty="0">
                <a:hlinkClick r:id="rId3"/>
              </a:rPr>
              <a:t>https://learn.rotary.org/members/learn/catalog</a:t>
            </a:r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/>
              <a:t>Strategic Plan </a:t>
            </a:r>
            <a:r>
              <a:rPr lang="en-US" sz="1200" dirty="0">
                <a:hlinkClick r:id="rId3"/>
              </a:rPr>
              <a:t>https://my.rotary.org/en/learning-reference/about-rotary/strategic-plan</a:t>
            </a:r>
            <a:endParaRPr lang="en-US" sz="1200" dirty="0"/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/>
              <a:t>Brand Center </a:t>
            </a:r>
            <a:r>
              <a:rPr lang="en-US" sz="1200" dirty="0">
                <a:hlinkClick r:id="rId4"/>
              </a:rPr>
              <a:t>https://brandcenter.rotary.org/en-GB</a:t>
            </a:r>
            <a:endParaRPr lang="en-US" sz="1200" dirty="0"/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/>
              <a:t>Rotary Foundation Grants </a:t>
            </a:r>
            <a:r>
              <a:rPr lang="en-US" sz="1200" dirty="0">
                <a:hlinkClick r:id="rId5"/>
              </a:rPr>
              <a:t>https://my.rotary.org/en/take-action/apply-grants/district-grants</a:t>
            </a:r>
            <a:endParaRPr lang="en-US" sz="1200" dirty="0"/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/>
              <a:t>Logos </a:t>
            </a:r>
            <a:r>
              <a:rPr lang="en-US" sz="1200" dirty="0">
                <a:hlinkClick r:id="rId6"/>
              </a:rPr>
              <a:t>https://brandcenter.rotary.org/en-GB/Logos</a:t>
            </a:r>
            <a:endParaRPr lang="en-US" sz="1200" dirty="0"/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/>
              <a:t>Fellowships </a:t>
            </a:r>
            <a:r>
              <a:rPr lang="en-US" sz="1200" dirty="0">
                <a:hlinkClick r:id="rId7"/>
              </a:rPr>
              <a:t>https://www.rotary.org/en/our-programs/more-fellowships</a:t>
            </a:r>
            <a:endParaRPr lang="en-US" sz="1200" dirty="0"/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>
                <a:hlinkClick r:id="rId8"/>
              </a:rPr>
              <a:t>https://www.facebook.com/rotary/</a:t>
            </a:r>
            <a:endParaRPr lang="en-US" sz="1200" dirty="0"/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>
                <a:hlinkClick r:id="rId9"/>
              </a:rPr>
              <a:t>https://twitter.com/rotary</a:t>
            </a:r>
            <a:endParaRPr lang="en-US" sz="1200" dirty="0"/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>
                <a:hlinkClick r:id="rId10"/>
              </a:rPr>
              <a:t>https://www.linkedin.com/company/rotary-international</a:t>
            </a:r>
            <a:endParaRPr lang="en-US" sz="1200" dirty="0"/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>
                <a:cs typeface="Arial"/>
                <a:hlinkClick r:id="rId11"/>
              </a:rPr>
              <a:t>https://blog.rotary.org/tag/social-media/</a:t>
            </a:r>
            <a:endParaRPr lang="en-US" sz="1200" dirty="0">
              <a:cs typeface="Arial"/>
            </a:endParaRPr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>
                <a:cs typeface="Arial"/>
                <a:hlinkClick r:id="rId12"/>
              </a:rPr>
              <a:t>https://site.clubrunner.ca/page/rotary</a:t>
            </a:r>
            <a:endParaRPr lang="en-US" sz="1200" dirty="0">
              <a:cs typeface="Arial"/>
            </a:endParaRPr>
          </a:p>
          <a:p>
            <a:pPr marL="244475" marR="80645" indent="-231775">
              <a:lnSpc>
                <a:spcPct val="150000"/>
              </a:lnSpc>
              <a:buChar char="•"/>
              <a:tabLst>
                <a:tab pos="244475" algn="l"/>
              </a:tabLst>
            </a:pPr>
            <a:r>
              <a:rPr lang="en-US" sz="1200" dirty="0">
                <a:hlinkClick r:id="rId13"/>
              </a:rPr>
              <a:t>https://www.dacdb.com/SecLogin.cfm</a:t>
            </a:r>
            <a:endParaRPr lang="en-US" sz="1200"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6CCEE-7D9F-434E-9037-65849B531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10225" y="482657"/>
            <a:ext cx="29527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187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85738" y="141288"/>
            <a:ext cx="8736012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  <a:latin typeface="Arial Narrow Bold" charset="0"/>
                <a:ea typeface="ＭＳ Ｐゴシック" pitchFamily="34" charset="-128"/>
              </a:rPr>
              <a:t>QUESTIONS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D04E2A0F-75AB-4B94-89F0-E4B97B663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7091362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56898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304800"/>
            <a:ext cx="8763917" cy="7954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en-US" sz="3600" spc="0" dirty="0">
                <a:solidFill>
                  <a:schemeClr val="bg1"/>
                </a:solidFill>
              </a:rPr>
              <a:t>The  Four Way Test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216742" y="4376986"/>
            <a:ext cx="266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Georgia" pitchFamily="18" charset="0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2879872"/>
            <a:ext cx="8077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it the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it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all concerned?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Will it build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GOODWILL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 FRIENDSHIPS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Will it be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to all concerned?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137B3A-4198-4A06-B772-ADA833B0EC77}"/>
              </a:ext>
            </a:extLst>
          </p:cNvPr>
          <p:cNvSpPr txBox="1"/>
          <p:nvPr/>
        </p:nvSpPr>
        <p:spPr>
          <a:xfrm>
            <a:off x="762000" y="1932065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Of the things we think, say or do</a:t>
            </a:r>
          </a:p>
        </p:txBody>
      </p:sp>
    </p:spTree>
    <p:extLst>
      <p:ext uri="{BB962C8B-B14F-4D97-AF65-F5344CB8AC3E}">
        <p14:creationId xmlns:p14="http://schemas.microsoft.com/office/powerpoint/2010/main" val="1496202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DDF1F-4514-4D56-94CA-353B361C5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829" y="228600"/>
            <a:ext cx="7800340" cy="1018669"/>
          </a:xfrm>
        </p:spPr>
        <p:txBody>
          <a:bodyPr/>
          <a:lstStyle/>
          <a:p>
            <a:pPr algn="ctr"/>
            <a:r>
              <a:rPr lang="en-US" sz="2800" b="1" dirty="0"/>
              <a:t>Rotary International</a:t>
            </a:r>
            <a:br>
              <a:rPr lang="en-US" sz="2800" b="1" dirty="0"/>
            </a:br>
            <a:r>
              <a:rPr lang="en-US" sz="2800" b="1" dirty="0"/>
              <a:t>Diversity and Inclusion Statement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5D943-E7CC-46BC-8E5C-92F40C8B7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71004"/>
            <a:ext cx="7938769" cy="4247317"/>
          </a:xfrm>
        </p:spPr>
        <p:txBody>
          <a:bodyPr/>
          <a:lstStyle/>
          <a:p>
            <a:pPr algn="l"/>
            <a:r>
              <a:rPr lang="en-US" sz="2800" dirty="0"/>
              <a:t>As a global network that strives to build a world where people unite and take action to create lasting change, Rotary </a:t>
            </a:r>
            <a:r>
              <a:rPr lang="en-US" b="1" dirty="0">
                <a:solidFill>
                  <a:srgbClr val="FF0000"/>
                </a:solidFill>
              </a:rPr>
              <a:t>values diversity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celebrates the contributions of all backgrounds</a:t>
            </a:r>
            <a:r>
              <a:rPr lang="en-US" dirty="0"/>
              <a:t>, </a:t>
            </a:r>
            <a:r>
              <a:rPr lang="en-US" sz="2800" dirty="0"/>
              <a:t>regardless of their age, ethnicity, race, color, abilities, religion, socioeconomic status, culture, sex, sexual orientation, or gender identity.</a:t>
            </a:r>
          </a:p>
          <a:p>
            <a:pPr algn="l"/>
            <a:r>
              <a:rPr lang="en-US" sz="2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304800"/>
            <a:ext cx="8763917" cy="79549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en-US" sz="3600" spc="0" dirty="0">
                <a:solidFill>
                  <a:schemeClr val="bg1"/>
                </a:solidFill>
              </a:rPr>
              <a:t>The  Object of Rotary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216742" y="4376986"/>
            <a:ext cx="266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pitchFamily="1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85858"/>
              </a:solidFill>
              <a:effectLst/>
              <a:uLnTx/>
              <a:uFillTx/>
              <a:latin typeface="Georgia" pitchFamily="18" charset="0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0258" y="1518469"/>
            <a:ext cx="8502742" cy="4032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Object of Rotary is to encourage and foster the ideal of service as a basis of worthy enterprise and, in particular, to encourage and foster: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First.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development of acquaintance as an opportunity for service;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Second.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High ethical standards in business and professions; the recognition of the worthiness of all useful occupations; and the dignifying of each Rotarian’s occupation as an opportunity to serve society;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Third. 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application of the ideal of service in each Rotarian’s personal, business, and community life;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Fourth</a:t>
            </a: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The advancement of international understanding, goodwill, and peace through a world fellowship of business and professional persons united in the ideal of service.  </a:t>
            </a:r>
          </a:p>
        </p:txBody>
      </p:sp>
    </p:spTree>
    <p:extLst>
      <p:ext uri="{BB962C8B-B14F-4D97-AF65-F5344CB8AC3E}">
        <p14:creationId xmlns:p14="http://schemas.microsoft.com/office/powerpoint/2010/main" val="94530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13681</TotalTime>
  <Words>3629</Words>
  <Application>Microsoft Office PowerPoint</Application>
  <PresentationFormat>On-screen Show (4:3)</PresentationFormat>
  <Paragraphs>678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Arial</vt:lpstr>
      <vt:lpstr>Arial</vt:lpstr>
      <vt:lpstr>Arial Narrow Bold</vt:lpstr>
      <vt:lpstr>Calibri</vt:lpstr>
      <vt:lpstr>Georgia</vt:lpstr>
      <vt:lpstr>Helvetica</vt:lpstr>
      <vt:lpstr>Symbol</vt:lpstr>
      <vt:lpstr>Times New Roman</vt:lpstr>
      <vt:lpstr>Wingdings</vt:lpstr>
      <vt:lpstr>Office Theme</vt:lpstr>
      <vt:lpstr>Pre – PETS  Training</vt:lpstr>
      <vt:lpstr>Pre-NE PETS Objectives</vt:lpstr>
      <vt:lpstr>Rotary Vision Statement </vt:lpstr>
      <vt:lpstr>RI Strategic Plan</vt:lpstr>
      <vt:lpstr>RI Strategic Plan</vt:lpstr>
      <vt:lpstr>RI Strategic Plan</vt:lpstr>
      <vt:lpstr>PowerPoint Presentation</vt:lpstr>
      <vt:lpstr>Rotary International Diversity and Inclusion Statement</vt:lpstr>
      <vt:lpstr>PowerPoint Presentation</vt:lpstr>
      <vt:lpstr>PowerPoint Presentation</vt:lpstr>
      <vt:lpstr>Rotary International Structure</vt:lpstr>
      <vt:lpstr>Rotary Annual Goals 2019-2020 </vt:lpstr>
      <vt:lpstr>Calls To Action 2020-2021 </vt:lpstr>
      <vt:lpstr>Introduction of new RI Theme </vt:lpstr>
      <vt:lpstr>PowerPoint Presentation</vt:lpstr>
      <vt:lpstr>2020-21 Theme: New 2021-22 theme to be announced in February 2021</vt:lpstr>
      <vt:lpstr>Rotary PresidentialCitation </vt:lpstr>
      <vt:lpstr>Rotary Citation – 2020-21 </vt:lpstr>
      <vt:lpstr>Rotaract Citation – 2020-21 </vt:lpstr>
      <vt:lpstr>Interact Citation – 2020-21 </vt:lpstr>
      <vt:lpstr>Foundation &amp; Grants </vt:lpstr>
      <vt:lpstr>Mission and Motto  since 1917</vt:lpstr>
      <vt:lpstr>Rotary Foundation Programs</vt:lpstr>
      <vt:lpstr>Six Areas of Focus </vt:lpstr>
      <vt:lpstr>PowerPoint Presentation</vt:lpstr>
      <vt:lpstr>PowerPoint Presentation</vt:lpstr>
      <vt:lpstr>PowerPoint Presentation</vt:lpstr>
      <vt:lpstr>GRANT FUNDING 2021-2022…  7780</vt:lpstr>
      <vt:lpstr>GRANT Funding for 2021-2022</vt:lpstr>
      <vt:lpstr>GRANT QUALIFICATION 2021-2022</vt:lpstr>
      <vt:lpstr>THE ENDOWMENT FUND</vt:lpstr>
      <vt:lpstr>INDIVIDUAL RECOGNITION: PAUL HARRIS FELLOW</vt:lpstr>
      <vt:lpstr>INDIVIDUAL RECOGNITION: PAUL HARRIS SOCIETY MEMBER</vt:lpstr>
      <vt:lpstr>INDIVIDUAL RECOGNITION: BENEFACTOR</vt:lpstr>
      <vt:lpstr>INDIVIDUAL RECOGNITION: BEQUEST SOCIETY</vt:lpstr>
      <vt:lpstr>INDIVIDUAL RECOGNITION: MAJOR DONOR</vt:lpstr>
      <vt:lpstr>CLUB BANNER RECOGNITIONS</vt:lpstr>
      <vt:lpstr>CLUB BANNER RECOGNITIONS  </vt:lpstr>
      <vt:lpstr>ROTARY FOUNDATION </vt:lpstr>
      <vt:lpstr>Resources</vt:lpstr>
      <vt:lpstr>Public Relations  Public Image Rotary Brand</vt:lpstr>
      <vt:lpstr> Public Relations / Public Image</vt:lpstr>
      <vt:lpstr>Six Social Media Resolutions To Get Your Club Noticed</vt:lpstr>
      <vt:lpstr>Public Image</vt:lpstr>
      <vt:lpstr>Rotary Public Image Coordinators</vt:lpstr>
      <vt:lpstr>Rotary Public Image Coordinators-Zone 32</vt:lpstr>
      <vt:lpstr>Public Image Committee</vt:lpstr>
      <vt:lpstr>Public Relations Committee</vt:lpstr>
      <vt:lpstr> Public Relations / Public Image</vt:lpstr>
      <vt:lpstr>Four Avenues for Success</vt:lpstr>
      <vt:lpstr>Target Audience</vt:lpstr>
      <vt:lpstr>Rotary Branding</vt:lpstr>
      <vt:lpstr>Your Club Website</vt:lpstr>
      <vt:lpstr>Club Website Examples</vt:lpstr>
      <vt:lpstr>Club Website Examples</vt:lpstr>
      <vt:lpstr>Your Club Facebook Page</vt:lpstr>
      <vt:lpstr>Facebook Page Best Practices</vt:lpstr>
      <vt:lpstr>Examples of Club Facebook Pages</vt:lpstr>
      <vt:lpstr>Examples of Club Facebook Pages</vt:lpstr>
      <vt:lpstr>Your Club Instagram</vt:lpstr>
      <vt:lpstr>Instagram Best Practices</vt:lpstr>
      <vt:lpstr>Examples of Club Instagram Pages</vt:lpstr>
      <vt:lpstr>Examples of Club Instagram Pages</vt:lpstr>
      <vt:lpstr>Fellowships</vt:lpstr>
      <vt:lpstr>Resources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President  Elect Training</dc:title>
  <dc:creator>Kate Sims</dc:creator>
  <cp:lastModifiedBy>Richard Hall</cp:lastModifiedBy>
  <cp:revision>200</cp:revision>
  <dcterms:created xsi:type="dcterms:W3CDTF">2017-01-09T10:00:33Z</dcterms:created>
  <dcterms:modified xsi:type="dcterms:W3CDTF">2021-01-17T15:00:28Z</dcterms:modified>
</cp:coreProperties>
</file>